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Roboto"/>
      <p:regular r:id="rId99"/>
      <p:bold r:id="rId100"/>
      <p:italic r:id="rId101"/>
      <p:boldItalic r:id="rId102"/>
    </p:embeddedFont>
    <p:embeddedFont>
      <p:font typeface="Bebas Neue"/>
      <p:regular r:id="rId103"/>
    </p:embeddedFont>
    <p:embeddedFont>
      <p:font typeface="IBM Plex Sans Condensed"/>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91">
          <p15:clr>
            <a:srgbClr val="9AA0A6"/>
          </p15:clr>
        </p15:guide>
        <p15:guide id="2" orient="horz" pos="678">
          <p15:clr>
            <a:srgbClr val="9AA0A6"/>
          </p15:clr>
        </p15:guide>
        <p15:guide id="3" pos="4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1"/>
        <p:guide pos="678" orient="horz"/>
        <p:guide pos="4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IBMPlexSansCondensed-boldItalic.fntdata"/><Relationship Id="rId106" Type="http://schemas.openxmlformats.org/officeDocument/2006/relationships/font" Target="fonts/IBMPlexSansCondensed-italic.fntdata"/><Relationship Id="rId105" Type="http://schemas.openxmlformats.org/officeDocument/2006/relationships/font" Target="fonts/IBMPlexSansCondensed-bold.fntdata"/><Relationship Id="rId104" Type="http://schemas.openxmlformats.org/officeDocument/2006/relationships/font" Target="fonts/IBMPlexSansCondensed-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BebasNeue-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snippets/css/a-guide-to-flexbo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onfinder.com/iconsets/picons-socia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the-shapes-of-css/" TargetMode="External"/><Relationship Id="rId3" Type="http://schemas.openxmlformats.org/officeDocument/2006/relationships/hyperlink" Target="http://apps.eky.hk/css-triangle-generator/"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almanac/properties/l/left/" TargetMode="External"/><Relationship Id="rId3" Type="http://schemas.openxmlformats.org/officeDocument/2006/relationships/hyperlink" Target="https://css-tricks.com/almanac/properties/r/right/" TargetMode="External"/><Relationship Id="rId4" Type="http://schemas.openxmlformats.org/officeDocument/2006/relationships/hyperlink" Target="https://css-tricks.com/almanac/properties/t/top/" TargetMode="External"/><Relationship Id="rId5" Type="http://schemas.openxmlformats.org/officeDocument/2006/relationships/hyperlink" Target="https://css-tricks.com/almanac/properties/b/bottom/" TargetMode="External"/><Relationship Id="rId6" Type="http://schemas.openxmlformats.org/officeDocument/2006/relationships/hyperlink" Target="https://css-tricks.com/almanac/properties/z/z-index/"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hisIsJoFrank"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hisIsJoFrank" TargetMode="External"/><Relationship Id="rId3" Type="http://schemas.openxmlformats.org/officeDocument/2006/relationships/hyperlink" Target="https://www.linkedin.com/in/jofranchetti/"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ed755cdd0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ed755cdd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without further ado, lets learn some CSS and style up the beautiful pages that we made last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this session and the next are going to introduce a </a:t>
            </a:r>
            <a:r>
              <a:rPr b="1" lang="en"/>
              <a:t>lot</a:t>
            </a:r>
            <a:r>
              <a:rPr lang="en"/>
              <a:t> of concepts, and I don’t expect you to memorise them all, or even to understand them all initially, but my hope for these sessions is that they give you an introduction to concepts that you can look up again in the future as and when you need them. So don’t worry if it feels like a lot, it </a:t>
            </a:r>
            <a:r>
              <a:rPr b="1" lang="en"/>
              <a:t>is</a:t>
            </a:r>
            <a:r>
              <a:rPr lang="en"/>
              <a:t> a lot! But the best way to learn CSS is to see what other people have done with it, rather than to try and learn every single possible property, so let’s get going and style up our new portfolio!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up the html that we were working on last week in VSCode and in your browser.</a:t>
            </a:r>
            <a:endParaRPr/>
          </a:p>
          <a:p>
            <a:pPr indent="0" lvl="0" marL="0" rtl="0" algn="l">
              <a:spcBef>
                <a:spcPts val="0"/>
              </a:spcBef>
              <a:spcAft>
                <a:spcPts val="0"/>
              </a:spcAft>
              <a:buNone/>
            </a:pPr>
            <a:r>
              <a:rPr lang="en"/>
              <a:t>(press the ‘go live’ button in VS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browser, right click and choose ‘inspect</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d755cdd03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d755cdd0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selector looks like this, and the property we’re going to change is called</a:t>
            </a:r>
            <a:endParaRPr/>
          </a:p>
          <a:p>
            <a:pPr indent="0" lvl="0" marL="0" rtl="0" algn="l">
              <a:spcBef>
                <a:spcPts val="0"/>
              </a:spcBef>
              <a:spcAft>
                <a:spcPts val="0"/>
              </a:spcAft>
              <a:buNone/>
            </a:pPr>
            <a:r>
              <a:rPr lang="en"/>
              <a:t>Font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set it to Arial, and then give it a fallback font of Helvetica, and then sans serif, </a:t>
            </a:r>
            <a:endParaRPr/>
          </a:p>
          <a:p>
            <a:pPr indent="0" lvl="0" marL="0" rtl="0" algn="l">
              <a:spcBef>
                <a:spcPts val="0"/>
              </a:spcBef>
              <a:spcAft>
                <a:spcPts val="0"/>
              </a:spcAft>
              <a:buNone/>
            </a:pPr>
            <a:r>
              <a:rPr lang="en"/>
              <a:t>What we’re </a:t>
            </a:r>
            <a:r>
              <a:rPr lang="en"/>
              <a:t>saying</a:t>
            </a:r>
            <a:r>
              <a:rPr lang="en"/>
              <a:t> here is - “if this user has arial installed on their computer then use that, if they don’t then use helvetica, if they have neither installed then use any old sans-serif font)</a:t>
            </a:r>
            <a:endParaRPr/>
          </a:p>
          <a:p>
            <a:pPr indent="0" lvl="0" marL="0" rtl="0" algn="l">
              <a:spcBef>
                <a:spcPts val="0"/>
              </a:spcBef>
              <a:spcAft>
                <a:spcPts val="0"/>
              </a:spcAft>
              <a:buNone/>
            </a:pPr>
            <a:r>
              <a:rPr lang="en"/>
              <a:t>This is a holdover from the bad old days when macs and pcs used to come with their own licenced fonts, pcs had arial and macs had helvetica, and often wouldnt have both, unlike most computers these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fonts are part of a list of what we call ‘web safe fonts’ which are fonts that you can be pretty sure are installed on any computer these days, which means that your website will look as expected.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You can read about websafe fonts at this link https://www.w3schools.com/cssref/css_websafe_fonts.asp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refresh in your browser and…</a:t>
            </a:r>
            <a:endParaRPr/>
          </a:p>
          <a:p>
            <a:pPr indent="0" lvl="0" marL="0" rtl="0" algn="l">
              <a:spcBef>
                <a:spcPts val="0"/>
              </a:spcBef>
              <a:spcAft>
                <a:spcPts val="0"/>
              </a:spcAft>
              <a:buNone/>
            </a:pPr>
            <a:r>
              <a:rPr lang="en"/>
              <a:t>Nothing has happened!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did we forget?!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add a link to the css file in our 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d755cdd03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d755cdd0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do that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very important that we add the link to the style.css file</a:t>
            </a:r>
            <a:r>
              <a:rPr b="1" lang="en"/>
              <a:t> beneath </a:t>
            </a:r>
            <a:r>
              <a:rPr lang="en"/>
              <a:t>the reset CSS, this is because of the Cascade.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d755cdd03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d755cdd0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 in CSS stands for ‘cascading’</a:t>
            </a:r>
            <a:endParaRPr/>
          </a:p>
          <a:p>
            <a:pPr indent="0" lvl="0" marL="0" rtl="0" algn="l">
              <a:spcBef>
                <a:spcPts val="0"/>
              </a:spcBef>
              <a:spcAft>
                <a:spcPts val="0"/>
              </a:spcAft>
              <a:buNone/>
            </a:pPr>
            <a:r>
              <a:rPr lang="en"/>
              <a:t>CSS is a cascading style sheet.</a:t>
            </a:r>
            <a:endParaRPr/>
          </a:p>
          <a:p>
            <a:pPr indent="0" lvl="0" marL="0" rtl="0" algn="l">
              <a:spcBef>
                <a:spcPts val="0"/>
              </a:spcBef>
              <a:spcAft>
                <a:spcPts val="0"/>
              </a:spcAft>
              <a:buNone/>
            </a:pPr>
            <a:r>
              <a:rPr lang="en"/>
              <a:t>A sheet of styles with a cascade!</a:t>
            </a:r>
            <a:endParaRPr/>
          </a:p>
          <a:p>
            <a:pPr indent="0" lvl="0" marL="0" rtl="0" algn="l">
              <a:spcBef>
                <a:spcPts val="0"/>
              </a:spcBef>
              <a:spcAft>
                <a:spcPts val="0"/>
              </a:spcAft>
              <a:buNone/>
            </a:pPr>
            <a:r>
              <a:rPr lang="en"/>
              <a:t>But what is the cascade?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 set of rule which define how styles will be </a:t>
            </a:r>
            <a:r>
              <a:rPr lang="en"/>
              <a:t>applied</a:t>
            </a:r>
            <a:r>
              <a:rPr lang="en"/>
              <a:t> by the browser. And it has lots of rules, but the simplest is this</a:t>
            </a:r>
            <a:endParaRPr/>
          </a:p>
          <a:p>
            <a:pPr indent="0" lvl="0" marL="0" rtl="0" algn="l">
              <a:spcBef>
                <a:spcPts val="0"/>
              </a:spcBef>
              <a:spcAft>
                <a:spcPts val="0"/>
              </a:spcAft>
              <a:buNone/>
            </a:pPr>
            <a:r>
              <a:rPr lang="en"/>
              <a:t>The cascade flows down the page, like water cascading down a waterfall.</a:t>
            </a:r>
            <a:endParaRPr/>
          </a:p>
          <a:p>
            <a:pPr indent="0" lvl="0" marL="0" rtl="0" algn="l">
              <a:spcBef>
                <a:spcPts val="0"/>
              </a:spcBef>
              <a:spcAft>
                <a:spcPts val="0"/>
              </a:spcAft>
              <a:buNone/>
            </a:pPr>
            <a:r>
              <a:rPr lang="en"/>
              <a:t>Properties on repeated selectors further down the page will overwrite those on selectors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what colour with the text in this paragraph render?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It will render green!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back to our html...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d755cdd03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d755cdd0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263A"/>
                </a:solidFill>
              </a:rPr>
              <a:t>So, back to our html…</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We’ve added the link in, and if we refresh now, we should see that the font of all of the content inside the body has been set to arial. Now it is time to start writing some more styles!</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chemeClr val="dk1"/>
                </a:solidFill>
              </a:rPr>
              <a:t>As much as possible, we want the order of the selectors in our CSS file to match the order that those elements appear in the HTML file</a:t>
            </a:r>
            <a:endParaRPr>
              <a:solidFill>
                <a:schemeClr val="dk1"/>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So, what is the first element after the body tag?</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The header, so we’re going to make a selector for the header.</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Clr>
                <a:schemeClr val="dk1"/>
              </a:buClr>
              <a:buSzPts val="1100"/>
              <a:buFont typeface="Arial"/>
              <a:buNone/>
            </a:pPr>
            <a:r>
              <a:rPr lang="en">
                <a:solidFill>
                  <a:srgbClr val="1E263A"/>
                </a:solidFill>
              </a:rPr>
              <a:t>Lets take a look at our design again and make some decisions about how we’re going to style this!</a:t>
            </a:r>
            <a:endParaRPr>
              <a:solidFill>
                <a:srgbClr val="1E263A"/>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d755cdd03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d755cdd0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263A"/>
                </a:solidFill>
              </a:rPr>
              <a:t>The header is the full height and width of the window when the page first loads, it pushes the rest of the page down below what we in </a:t>
            </a:r>
            <a:r>
              <a:rPr b="1" lang="en">
                <a:solidFill>
                  <a:srgbClr val="1E263A"/>
                </a:solidFill>
              </a:rPr>
              <a:t>the business</a:t>
            </a:r>
            <a:r>
              <a:rPr lang="en">
                <a:solidFill>
                  <a:srgbClr val="1E263A"/>
                </a:solidFill>
              </a:rPr>
              <a:t> call ‘the fold’. Meaning that our viewers have to scroll to see the rest of the site.</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The content that is inside the header, the h1 and the link, is both vertically and horizontally centered within the header.</a:t>
            </a:r>
            <a:endParaRPr>
              <a:solidFill>
                <a:srgbClr val="1E263A"/>
              </a:solidFill>
            </a:endParaRPr>
          </a:p>
          <a:p>
            <a:pPr indent="0" lvl="0" marL="0" rtl="0" algn="l">
              <a:spcBef>
                <a:spcPts val="0"/>
              </a:spcBef>
              <a:spcAft>
                <a:spcPts val="0"/>
              </a:spcAft>
              <a:buNone/>
            </a:pPr>
            <a:r>
              <a:rPr lang="en">
                <a:solidFill>
                  <a:srgbClr val="1E263A"/>
                </a:solidFill>
              </a:rPr>
              <a:t>Vertical centering in CSS used to be really difficult back in the day (the day being like 10 years ago!), which is why you might see a lot of jokes about the hardest thing in programming being vertical centering,</a:t>
            </a:r>
            <a:endParaRPr>
              <a:solidFill>
                <a:srgbClr val="1E263A"/>
              </a:solidFill>
            </a:endParaRPr>
          </a:p>
          <a:p>
            <a:pPr indent="0" lvl="0" marL="0" rtl="0" algn="l">
              <a:spcBef>
                <a:spcPts val="0"/>
              </a:spcBef>
              <a:spcAft>
                <a:spcPts val="0"/>
              </a:spcAft>
              <a:buNone/>
            </a:pPr>
            <a:r>
              <a:rPr lang="en">
                <a:solidFill>
                  <a:srgbClr val="1E263A"/>
                </a:solidFill>
              </a:rPr>
              <a:t>But this really isn’t the case any more, and the people who make those jokes just didn’t bother to keep up to date with their CSS knowledge, and now you can show them how smart you are with your soon to be excellent understanding of CSS.</a:t>
            </a:r>
            <a:endParaRPr>
              <a:solidFill>
                <a:srgbClr val="1E263A"/>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d755cdd03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d755cdd0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underneath our body selector we’re going to add in a selector for the header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set the height of the header section to 100vh. VH is the ‘viewport height’. 100vh is 100% of the viewport height. Which is how we get that header section to stretch to the full height of the viewport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we’re going to use something called flexbox to help us center those contents!</a:t>
            </a:r>
            <a:endParaRPr/>
          </a:p>
          <a:p>
            <a:pPr indent="0" lvl="0" marL="0" rtl="0" algn="l">
              <a:spcBef>
                <a:spcPts val="0"/>
              </a:spcBef>
              <a:spcAft>
                <a:spcPts val="0"/>
              </a:spcAft>
              <a:buNone/>
            </a:pPr>
            <a:r>
              <a:rPr lang="en"/>
              <a:t>So we first set display to flex.</a:t>
            </a:r>
            <a:endParaRPr/>
          </a:p>
          <a:p>
            <a:pPr indent="0" lvl="0" marL="0" rtl="0" algn="l">
              <a:spcBef>
                <a:spcPts val="0"/>
              </a:spcBef>
              <a:spcAft>
                <a:spcPts val="0"/>
              </a:spcAft>
              <a:buNone/>
            </a:pPr>
            <a:r>
              <a:rPr lang="en"/>
              <a:t>Then we set the flex direction to column (it can be either row or column depending on whether you want elements to sit next to each other or on top of each other, we want them on top of each other so we’re setting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set justify content to center, to make them sit in the middle horizontally</a:t>
            </a:r>
            <a:endParaRPr/>
          </a:p>
          <a:p>
            <a:pPr indent="0" lvl="0" marL="0" rtl="0" algn="l">
              <a:spcBef>
                <a:spcPts val="0"/>
              </a:spcBef>
              <a:spcAft>
                <a:spcPts val="0"/>
              </a:spcAft>
              <a:buNone/>
            </a:pPr>
            <a:r>
              <a:rPr lang="en"/>
              <a:t>And align-items, to make them sit in the middle vertically.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that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read more about flexbox, there is a very excellent pictorial explanation written by chris coyier here </a:t>
            </a:r>
            <a:r>
              <a:rPr lang="en" u="sng">
                <a:solidFill>
                  <a:schemeClr val="hlink"/>
                </a:solidFill>
                <a:hlinkClick r:id="rId2"/>
              </a:rPr>
              <a:t>https://css-tricks.com/snippets/css/a-guide-to-flexbox/</a:t>
            </a:r>
            <a:endParaRPr/>
          </a:p>
          <a:p>
            <a:pPr indent="0" lvl="0" marL="0" rtl="0" algn="l">
              <a:spcBef>
                <a:spcPts val="0"/>
              </a:spcBef>
              <a:spcAft>
                <a:spcPts val="0"/>
              </a:spcAft>
              <a:buNone/>
            </a:pPr>
            <a:r>
              <a:rPr lang="en"/>
              <a:t>And flexbox froggy is a fun game to help you learn the different properties! https://flexboxfroggy.com/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change the width of your browser now, you </a:t>
            </a:r>
            <a:r>
              <a:rPr lang="en"/>
              <a:t>should</a:t>
            </a:r>
            <a:r>
              <a:rPr lang="en"/>
              <a:t> see that the h1 and the link stay in the center of the page! But you might also notice that if the browser width gets small enough, they hit the sides</a:t>
            </a:r>
            <a:endParaRPr/>
          </a:p>
          <a:p>
            <a:pPr indent="0" lvl="0" marL="0" rtl="0" algn="l">
              <a:spcBef>
                <a:spcPts val="0"/>
              </a:spcBef>
              <a:spcAft>
                <a:spcPts val="0"/>
              </a:spcAft>
              <a:buNone/>
            </a:pPr>
            <a:r>
              <a:rPr lang="en"/>
              <a:t>And this isn’t very pretty, so we’re going to add a little bit of padding to the header to stop that from happening.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looked at margins earlier and we said that they were spacing between elements to stop them from touching each other</a:t>
            </a:r>
            <a:endParaRPr/>
          </a:p>
          <a:p>
            <a:pPr indent="0" lvl="0" marL="0" rtl="0" algn="l">
              <a:spcBef>
                <a:spcPts val="0"/>
              </a:spcBef>
              <a:spcAft>
                <a:spcPts val="0"/>
              </a:spcAft>
              <a:buNone/>
            </a:pPr>
            <a:r>
              <a:rPr lang="en"/>
              <a:t>Padding is spacing inside an element to stop its contents from touching its edges.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set the padding to 2rem (i’ll talk about rems in a second) and hopefully you’ll see that the text now doesn’t touch the sides of the viewport.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difference between margin and padding can be a little confusing, and their </a:t>
            </a:r>
            <a:r>
              <a:rPr lang="en"/>
              <a:t>definitions</a:t>
            </a:r>
            <a:r>
              <a:rPr lang="en"/>
              <a:t> are called something called the box model. I like to illustrate the box model like a wall in an art gallery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d755cdd03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d755cdd0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if you will, a wall of paintings at an art gallery, each painting has a mount and a frame and space between it and the next painting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piece itself is your content. It could be a paragraph, an h1, any element really, but that’s the content.</a:t>
            </a:r>
            <a:endParaRPr/>
          </a:p>
          <a:p>
            <a:pPr indent="0" lvl="0" marL="0" rtl="0" algn="l">
              <a:spcBef>
                <a:spcPts val="0"/>
              </a:spcBef>
              <a:spcAft>
                <a:spcPts val="0"/>
              </a:spcAft>
              <a:buNone/>
            </a:pPr>
            <a:r>
              <a:rPr lang="en"/>
              <a:t>The padding on that content is the mount, this white bit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frame is your border, we’ve not looked at them yet, but we will do, and then the space between the paintings is the margin!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is your box model, and you can see this illustrated in the developer tools that we looked at earlier, </a:t>
            </a:r>
            <a:endParaRPr/>
          </a:p>
          <a:p>
            <a:pPr indent="0" lvl="0" marL="0" rtl="0" algn="l">
              <a:spcBef>
                <a:spcPts val="0"/>
              </a:spcBef>
              <a:spcAft>
                <a:spcPts val="0"/>
              </a:spcAft>
              <a:buNone/>
            </a:pPr>
            <a:r>
              <a:rPr lang="en"/>
              <a:t>the styles panel will show you the box model </a:t>
            </a:r>
            <a:r>
              <a:rPr lang="en"/>
              <a:t>measurements</a:t>
            </a:r>
            <a:r>
              <a:rPr lang="en"/>
              <a:t> for any element that you inspect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ca1527afa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ca1527a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can see here, where I’ve inspected the blockquote, we can see the blue coloured part is the contents, the orange is the margin, and from the illustration, you can see that it has a margin of 40px on the left and right and 16px on the top and bottom, and we can see that reflected in the CSS written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says 1em, not 16px. What is </a:t>
            </a:r>
            <a:r>
              <a:rPr lang="en"/>
              <a:t>happening</a:t>
            </a:r>
            <a:r>
              <a:rPr lang="en"/>
              <a:t> there? And what is the rem unit that we used earlier?!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ca1527af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ca1527af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has a whole lot of different ways of expressing length and width, which can be used when setting font sizes, or margin sizes, or padding sizes or many different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ones you’re most likely to see and they can be split into two types, firstly the absolute values</a:t>
            </a:r>
            <a:endParaRPr/>
          </a:p>
          <a:p>
            <a:pPr indent="0" lvl="0" marL="0" rtl="0" algn="l">
              <a:spcBef>
                <a:spcPts val="0"/>
              </a:spcBef>
              <a:spcAft>
                <a:spcPts val="0"/>
              </a:spcAft>
              <a:buNone/>
            </a:pPr>
            <a:r>
              <a:rPr lang="en"/>
              <a:t>Pixels and points. These are measured exactly for a certain zoom level in the browser, but can start to cause issues if the user zooms in or our, or if the user has set a different font size to the standard font size (which is 16 px).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type of unit is relative values. </a:t>
            </a:r>
            <a:endParaRPr/>
          </a:p>
          <a:p>
            <a:pPr indent="0" lvl="0" marL="0" rtl="0" algn="l">
              <a:spcBef>
                <a:spcPts val="0"/>
              </a:spcBef>
              <a:spcAft>
                <a:spcPts val="0"/>
              </a:spcAft>
              <a:buNone/>
            </a:pPr>
            <a:r>
              <a:rPr lang="en"/>
              <a:t>Ems and Rems</a:t>
            </a:r>
            <a:endParaRPr/>
          </a:p>
          <a:p>
            <a:pPr indent="0" lvl="0" marL="0" rtl="0" algn="l">
              <a:spcBef>
                <a:spcPts val="0"/>
              </a:spcBef>
              <a:spcAft>
                <a:spcPts val="0"/>
              </a:spcAft>
              <a:buNone/>
            </a:pPr>
            <a:r>
              <a:rPr lang="en"/>
              <a:t>And vh and vw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Em is so called because it refers to the width and height of the widest letter in the alphabet, a capital M. So the size refers to the space taken up by an capital M at the font size of the element in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Rem is the same concept, but it refers to the size of the space taken up by a capital M at the font size of the root element, (which is usually 16px, but those with poor eyesight or reading difficulties might have settings on their browser which changes it to a larger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as much as possible, we want to use Rems as our units for spacing, because then the design of our site will work at any zoom level and any font size, the rest of the spacing will scale with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we’ve already spoken about Vh and VW, the viewport height and width.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percentage, which is what it says, a percentage of the parent’s width or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get back to writing our CSS!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ca1527af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ca1527a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time to style up the h1 and the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off we’ll add a bit of space between the h1 and the link by adding some margin on the bottom of the h1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want to increase the font size of the h1. We can use our relative units here to scale the text with the screen width!</a:t>
            </a:r>
            <a:endParaRPr/>
          </a:p>
          <a:p>
            <a:pPr indent="0" lvl="0" marL="0" rtl="0" algn="l">
              <a:spcBef>
                <a:spcPts val="0"/>
              </a:spcBef>
              <a:spcAft>
                <a:spcPts val="0"/>
              </a:spcAft>
              <a:buNone/>
            </a:pPr>
            <a:r>
              <a:rPr lang="en"/>
              <a:t>We’ll set it to 5vw.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set the font weight to bold.</a:t>
            </a:r>
            <a:endParaRPr/>
          </a:p>
          <a:p>
            <a:pPr indent="0" lvl="0" marL="0" rtl="0" algn="l">
              <a:spcBef>
                <a:spcPts val="0"/>
              </a:spcBef>
              <a:spcAft>
                <a:spcPts val="0"/>
              </a:spcAft>
              <a:buNone/>
            </a:pPr>
            <a:r>
              <a:rPr lang="en"/>
              <a:t>The line height to 1.4em, because we want it to be 1.4 times the font size of this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 is time to style the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could put the style on an anchor selector. But we’d hit a snag here, because there are multiple anchor tags on the page, and we don’t want them all to look the same. So we need a way to select only this anchor and not the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that we use something called a class. This is a name that we can give our html elements to pick them out from other elements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ed755cdd03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ed755cdd0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press Ctrl+shift+i </a:t>
            </a:r>
            <a:endParaRPr/>
          </a:p>
          <a:p>
            <a:pPr indent="0" lvl="0" marL="0" rtl="0" algn="l">
              <a:spcBef>
                <a:spcPts val="0"/>
              </a:spcBef>
              <a:spcAft>
                <a:spcPts val="0"/>
              </a:spcAft>
              <a:buNone/>
            </a:pPr>
            <a:r>
              <a:rPr lang="en"/>
              <a:t>Or cmd+shift+i if you’re on a mac</a:t>
            </a:r>
            <a:endParaRPr/>
          </a:p>
          <a:p>
            <a:pPr indent="0" lvl="0" marL="0" rtl="0" algn="l">
              <a:spcBef>
                <a:spcPts val="0"/>
              </a:spcBef>
              <a:spcAft>
                <a:spcPts val="0"/>
              </a:spcAft>
              <a:buNone/>
            </a:pPr>
            <a:r>
              <a:rPr lang="en"/>
              <a:t>Or press F12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open up the developer tools! These tools are going to become your new best friend.</a:t>
            </a:r>
            <a:endParaRPr/>
          </a:p>
          <a:p>
            <a:pPr indent="0" lvl="0" marL="0" rtl="0" algn="l">
              <a:spcBef>
                <a:spcPts val="0"/>
              </a:spcBef>
              <a:spcAft>
                <a:spcPts val="0"/>
              </a:spcAft>
              <a:buNone/>
            </a:pPr>
            <a:r>
              <a:rPr lang="en"/>
              <a:t>In developer tools we can see the markup of the page, the HTML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ca1527afa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ca1527af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in your html file, you’re going to add a class attribute to the anchor tag inside the header,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we’re going to use a class selector in our CSS to select that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selectors we’ve used so far have all been element selectors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we put the element name followed by a curly bracket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class selector we use a full stop, or period character before the class name to make up the selector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Like this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e2470982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e247098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style up this button we’re going to firstly add a bit of padding around the text and add a border which will be 2px wide and solid and red</a:t>
            </a:r>
            <a:endParaRPr/>
          </a:p>
          <a:p>
            <a:pPr indent="0" lvl="0" marL="0" rtl="0" algn="l">
              <a:spcBef>
                <a:spcPts val="0"/>
              </a:spcBef>
              <a:spcAft>
                <a:spcPts val="0"/>
              </a:spcAft>
              <a:buNone/>
            </a:pPr>
            <a:r>
              <a:rPr lang="en"/>
              <a:t>Then we’ll set the font weight to bold, and remove the ugly underline with text-decoration none, and finally we’ll set its colour to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there’s two things to notice here, firstly that we’ve used the colour red twice, and secondly, you might not want your </a:t>
            </a:r>
            <a:r>
              <a:rPr lang="en"/>
              <a:t>portfolio</a:t>
            </a:r>
            <a:r>
              <a:rPr lang="en"/>
              <a:t> to be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css, especially with colours and spacing sizes that we’re going to use often in our design, we can use something called a variable, to set that value once, and then use the variable name in our css property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simpler than it sounds.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set CSS variables at the top of the css file, inside a selector called :root, which looks like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e24709820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e247098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colon, followed by the word root and our curly brackets</a:t>
            </a:r>
            <a:endParaRPr/>
          </a:p>
          <a:p>
            <a:pPr indent="0" lvl="0" marL="0" rtl="0" algn="l">
              <a:spcBef>
                <a:spcPts val="0"/>
              </a:spcBef>
              <a:spcAft>
                <a:spcPts val="0"/>
              </a:spcAft>
              <a:buNone/>
            </a:pPr>
            <a:r>
              <a:rPr lang="en"/>
              <a:t>Then we have the variable name, which by convention in CSS has to start with a double dash. </a:t>
            </a:r>
            <a:endParaRPr/>
          </a:p>
          <a:p>
            <a:pPr indent="0" lvl="0" marL="0" rtl="0" algn="l">
              <a:spcBef>
                <a:spcPts val="0"/>
              </a:spcBef>
              <a:spcAft>
                <a:spcPts val="0"/>
              </a:spcAft>
              <a:buNone/>
            </a:pPr>
            <a:r>
              <a:rPr lang="en"/>
              <a:t>We’ll call ours primary, because it will be the primary colour in our design, and set it to red, or you </a:t>
            </a:r>
            <a:r>
              <a:rPr lang="en"/>
              <a:t>could</a:t>
            </a:r>
            <a:r>
              <a:rPr lang="en"/>
              <a:t> set it to whatever colour you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if we take a look back at our css selector for the button class,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will replace the value red, with the variable name!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super useful because now, if we decide to change the colour of our site in future, we only have to change it in one place! </a:t>
            </a:r>
            <a:endParaRPr/>
          </a:p>
          <a:p>
            <a:pPr indent="0" lvl="0" marL="0" rtl="0" algn="l">
              <a:spcBef>
                <a:spcPts val="0"/>
              </a:spcBef>
              <a:spcAft>
                <a:spcPts val="0"/>
              </a:spcAft>
              <a:buNone/>
            </a:pPr>
            <a:r>
              <a:rPr lang="en"/>
              <a:t>And, if you’re using a hex value instead of a colour name, like say #0595cd, you don’t have to remember the whole hex value, just the variable name!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is our header styled up, time to move on to the next element, which is? </a:t>
            </a:r>
            <a:endParaRPr/>
          </a:p>
          <a:p>
            <a:pPr indent="0" lvl="0" marL="0" rtl="0" algn="l">
              <a:spcBef>
                <a:spcPts val="0"/>
              </a:spcBef>
              <a:spcAft>
                <a:spcPts val="0"/>
              </a:spcAft>
              <a:buNone/>
            </a:pPr>
            <a:r>
              <a:rPr lang="en"/>
              <a:t>The main? Sure, but that doesn’t actually need any styling, it is just a box which is holding the contents of the site, so really, the next thing we’re going to style up is the about section.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e2470982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e247098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back in the html, we’re going to need to give this section a class, so let’s give it a class of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in our css we’ll make a selector for .about </a:t>
            </a:r>
            <a:endParaRPr/>
          </a:p>
          <a:p>
            <a:pPr indent="0" lvl="0" marL="0" rtl="0" algn="l">
              <a:spcBef>
                <a:spcPts val="0"/>
              </a:spcBef>
              <a:spcAft>
                <a:spcPts val="0"/>
              </a:spcAft>
              <a:buNone/>
            </a:pPr>
            <a:r>
              <a:rPr lang="en"/>
              <a:t>The first obvious thing is the background colour right, and the text colour? </a:t>
            </a:r>
            <a:endParaRPr/>
          </a:p>
          <a:p>
            <a:pPr indent="0" lvl="0" marL="0" rtl="0" algn="l">
              <a:spcBef>
                <a:spcPts val="0"/>
              </a:spcBef>
              <a:spcAft>
                <a:spcPts val="0"/>
              </a:spcAft>
              <a:buNone/>
            </a:pPr>
            <a:r>
              <a:rPr lang="en"/>
              <a:t>So let’s add those in.</a:t>
            </a:r>
            <a:endParaRPr/>
          </a:p>
          <a:p>
            <a:pPr indent="0" lvl="0" marL="0" rtl="0" algn="l">
              <a:spcBef>
                <a:spcPts val="0"/>
              </a:spcBef>
              <a:spcAft>
                <a:spcPts val="0"/>
              </a:spcAft>
              <a:buNone/>
            </a:pPr>
            <a:r>
              <a:rPr lang="en"/>
              <a:t>Then we’ll add some padding around the about container so that the text doesn’t hit the sides.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we’ve got an h2 inside this about section, so lets make a </a:t>
            </a:r>
            <a:r>
              <a:rPr lang="en"/>
              <a:t>selector</a:t>
            </a:r>
            <a:r>
              <a:rPr lang="en"/>
              <a:t> for the h2, but lets put it underneath the h1, </a:t>
            </a:r>
            <a:r>
              <a:rPr lang="en"/>
              <a:t>because</a:t>
            </a:r>
            <a:r>
              <a:rPr lang="en"/>
              <a:t> then we can group all of the heading styles together, it feels neater this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we’ll give it a bit of margin below, of 4 rem,</a:t>
            </a:r>
            <a:endParaRPr/>
          </a:p>
          <a:p>
            <a:pPr indent="0" lvl="0" marL="0" rtl="0" algn="l">
              <a:spcBef>
                <a:spcPts val="0"/>
              </a:spcBef>
              <a:spcAft>
                <a:spcPts val="0"/>
              </a:spcAft>
              <a:buNone/>
            </a:pPr>
            <a:r>
              <a:rPr lang="en"/>
              <a:t>We’ll make it text </a:t>
            </a:r>
            <a:r>
              <a:rPr lang="en"/>
              <a:t>align</a:t>
            </a:r>
            <a:r>
              <a:rPr lang="en"/>
              <a:t> center</a:t>
            </a:r>
            <a:endParaRPr/>
          </a:p>
          <a:p>
            <a:pPr indent="0" lvl="0" marL="0" rtl="0" algn="l">
              <a:spcBef>
                <a:spcPts val="0"/>
              </a:spcBef>
              <a:spcAft>
                <a:spcPts val="0"/>
              </a:spcAft>
              <a:buNone/>
            </a:pPr>
            <a:r>
              <a:rPr lang="en"/>
              <a:t>Make it a responsive font size, lets say 3vw for now, </a:t>
            </a:r>
            <a:endParaRPr/>
          </a:p>
          <a:p>
            <a:pPr indent="0" lvl="0" marL="0" rtl="0" algn="l">
              <a:spcBef>
                <a:spcPts val="0"/>
              </a:spcBef>
              <a:spcAft>
                <a:spcPts val="0"/>
              </a:spcAft>
              <a:buNone/>
            </a:pPr>
            <a:r>
              <a:rPr lang="en"/>
              <a:t>Font weight bold</a:t>
            </a:r>
            <a:endParaRPr/>
          </a:p>
          <a:p>
            <a:pPr indent="0" lvl="0" marL="0" rtl="0" algn="l">
              <a:spcBef>
                <a:spcPts val="0"/>
              </a:spcBef>
              <a:spcAft>
                <a:spcPts val="0"/>
              </a:spcAft>
              <a:buNone/>
            </a:pPr>
            <a:r>
              <a:rPr lang="en"/>
              <a:t>And finally, text-transform uppercase. This means that we don’t have to bother to type the word in uppercase, we can just transform it with css! Neat!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there anything that you notice here, about what we just typed?</a:t>
            </a:r>
            <a:endParaRPr/>
          </a:p>
          <a:p>
            <a:pPr indent="0" lvl="0" marL="0" rtl="0" algn="l">
              <a:spcBef>
                <a:spcPts val="0"/>
              </a:spcBef>
              <a:spcAft>
                <a:spcPts val="0"/>
              </a:spcAft>
              <a:buNone/>
            </a:pPr>
            <a:r>
              <a:rPr lang="en"/>
              <a:t>There is a repeated value there, 4 rem. Could that be 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a:t>
            </a:r>
            <a:endParaRPr/>
          </a:p>
          <a:p>
            <a:pPr indent="0" lvl="0" marL="0" rtl="0" algn="l">
              <a:spcBef>
                <a:spcPts val="0"/>
              </a:spcBef>
              <a:spcAft>
                <a:spcPts val="0"/>
              </a:spcAft>
              <a:buNone/>
            </a:pPr>
            <a:r>
              <a:rPr lang="en"/>
              <a:t>Lets add a new variable called --spacing to our root element, and update both of those values to use the variable.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e24709820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e247098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oila!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e2470982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e247098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styling up the image and the text to sit next to each other is not as simple as we’d like it to be, firstly, if we take a look at the design, this section has a maximum width, </a:t>
            </a:r>
            <a:endParaRPr/>
          </a:p>
          <a:p>
            <a:pPr indent="0" lvl="0" marL="0" rtl="0" algn="l">
              <a:spcBef>
                <a:spcPts val="0"/>
              </a:spcBef>
              <a:spcAft>
                <a:spcPts val="0"/>
              </a:spcAft>
              <a:buNone/>
            </a:pPr>
            <a:r>
              <a:rPr lang="en"/>
              <a:t>The reason for this is that when text gets beyond a certain width, people find it difficult to read, we don’t like to have to move our heads to read!</a:t>
            </a:r>
            <a:endParaRPr/>
          </a:p>
          <a:p>
            <a:pPr indent="0" lvl="0" marL="0" rtl="0" algn="l">
              <a:spcBef>
                <a:spcPts val="0"/>
              </a:spcBef>
              <a:spcAft>
                <a:spcPts val="0"/>
              </a:spcAft>
              <a:buNone/>
            </a:pPr>
            <a:r>
              <a:rPr lang="en"/>
              <a:t>This width is universally decided to be </a:t>
            </a:r>
            <a:r>
              <a:rPr lang="en"/>
              <a:t>around</a:t>
            </a:r>
            <a:r>
              <a:rPr lang="en"/>
              <a:t> 960px wide. So, we’re going to have to add a container around the image and the </a:t>
            </a:r>
            <a:r>
              <a:rPr lang="en"/>
              <a:t>paragraphs so that we can force them to only be that wide. If we were to set a maximum width on the section itself then it would stop stretching to be full width of the page and it would ruin our lovely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html,that’s why we’ve added this generic container element around the image and the paragraphs, can you remember what the generic container element is called?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 div used for what it is made for! There were no better semantic elements for us to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we’ll give it a class of about-container</a:t>
            </a:r>
            <a:endParaRPr/>
          </a:p>
          <a:p>
            <a:pPr indent="0" lvl="0" marL="0" rtl="0" algn="l">
              <a:spcBef>
                <a:spcPts val="0"/>
              </a:spcBef>
              <a:spcAft>
                <a:spcPts val="0"/>
              </a:spcAft>
              <a:buNone/>
            </a:pPr>
            <a:r>
              <a:rPr lang="en"/>
              <a:t>We name it like this so that when we’re looking at our css we can easily see that this is a container that is inside the about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if we jump back to our css file, we can add a selector for .about-container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e24709820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e2470982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set a maximum width of 960px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 margin of 0 auto, which is a clever way of making an element sit in the center of another element. Auto calculates based on the width of the element and the width of the screen, how much space is needed either side to keep the item in the middle of the space!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bcd29fa7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bcd29fa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next, lets add some styles to the image and the paragraphs.</a:t>
            </a:r>
            <a:endParaRPr/>
          </a:p>
          <a:p>
            <a:pPr indent="0" lvl="0" marL="0" rtl="0" algn="l">
              <a:spcBef>
                <a:spcPts val="0"/>
              </a:spcBef>
              <a:spcAft>
                <a:spcPts val="0"/>
              </a:spcAft>
              <a:buNone/>
            </a:pPr>
            <a:r>
              <a:rPr lang="en"/>
              <a:t>The image is a little bit big for starters, so lets give it a class of “about-img”</a:t>
            </a:r>
            <a:endParaRPr/>
          </a:p>
          <a:p>
            <a:pPr indent="0" lvl="0" marL="0" rtl="0" algn="l">
              <a:spcBef>
                <a:spcPts val="0"/>
              </a:spcBef>
              <a:spcAft>
                <a:spcPts val="0"/>
              </a:spcAft>
              <a:buNone/>
            </a:pPr>
            <a:r>
              <a:rPr lang="en"/>
              <a:t>And a max width of 350px;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add some styles for the paragraphs to give them a nice line height and some margin on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styles for the paragraphs want to be the same across the entire site we’ll </a:t>
            </a:r>
            <a:r>
              <a:rPr lang="en"/>
              <a:t>apply</a:t>
            </a:r>
            <a:r>
              <a:rPr lang="en"/>
              <a:t> them directly to the p element itself, not a class, and then we’ll put the styles undernet the styles for the h2, so that we keep all of the direct element styles in the same place in the 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we’re getting closer to how we’d like the design to look! But now that we’re getting comfortable with writing css selectors, and how the syntax of properties and values look, </a:t>
            </a:r>
            <a:endParaRPr/>
          </a:p>
          <a:p>
            <a:pPr indent="0" lvl="0" marL="0" rtl="0" algn="l">
              <a:spcBef>
                <a:spcPts val="0"/>
              </a:spcBef>
              <a:spcAft>
                <a:spcPts val="0"/>
              </a:spcAft>
              <a:buNone/>
            </a:pPr>
            <a:r>
              <a:rPr lang="en"/>
              <a:t>It's</a:t>
            </a:r>
            <a:r>
              <a:rPr lang="en"/>
              <a:t> time to introduce a new concept!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Responsive web design!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f0adcf8e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f0adcf8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been testing our designs out at desktop sizes, but we don’t know for sure that everyone is going to be looking at our site on a desktop,</a:t>
            </a:r>
            <a:endParaRPr/>
          </a:p>
          <a:p>
            <a:pPr indent="0" lvl="0" marL="0" rtl="0" algn="l">
              <a:spcBef>
                <a:spcPts val="0"/>
              </a:spcBef>
              <a:spcAft>
                <a:spcPts val="0"/>
              </a:spcAft>
              <a:buNone/>
            </a:pPr>
            <a:r>
              <a:rPr lang="en"/>
              <a:t>They’re might be on a mobile, or a tablet, or their watch, or their TV, or any number of weird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need to double check that our design looks good at smaller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part of the design in particular we’ve got the text next to the image at desktop sizes, but that won’t work if the screen is small!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bcd29fa71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bcd29fa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 isn’t just mobile and desktop we need to consider, it is everything inbetween.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d755cdd03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d755cdd0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shown in the Elements tab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highlight elements using the select button in the top left, and you can double click on them inside devtools to edit the html inside the page!</a:t>
            </a:r>
            <a:endParaRPr/>
          </a:p>
          <a:p>
            <a:pPr indent="0" lvl="0" marL="0" rtl="0" algn="l">
              <a:spcBef>
                <a:spcPts val="0"/>
              </a:spcBef>
              <a:spcAft>
                <a:spcPts val="0"/>
              </a:spcAft>
              <a:buNone/>
            </a:pPr>
            <a:r>
              <a:rPr lang="en"/>
              <a:t>(don’t worry, this won’t save, as soon as you refresh the page it will reset to your saved file, but it is useful for debugging and testing out layouts)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see the CSS in the page!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bcd29fa71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bcd29fa7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 isn’t just mobile and desktop we need to consider, it is everything </a:t>
            </a:r>
            <a:r>
              <a:rPr lang="en"/>
              <a:t>in between!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specific type of responsive design, called ‘Mobile first design’, which brings a particular </a:t>
            </a:r>
            <a:r>
              <a:rPr lang="en"/>
              <a:t>philosophy</a:t>
            </a:r>
            <a:r>
              <a:rPr lang="en"/>
              <a:t> to responsive design.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bcd29fa71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bcd29fa7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spoke about accessibility, one of the things that we didn’t talk about was processor speed.</a:t>
            </a:r>
            <a:endParaRPr/>
          </a:p>
          <a:p>
            <a:pPr indent="0" lvl="0" marL="0" rtl="0" algn="l">
              <a:spcBef>
                <a:spcPts val="0"/>
              </a:spcBef>
              <a:spcAft>
                <a:spcPts val="0"/>
              </a:spcAft>
              <a:buNone/>
            </a:pPr>
            <a:r>
              <a:rPr lang="en"/>
              <a:t>Most often you’ll find that people’s mobile devices have less processing power than their tablet or desktop devices.</a:t>
            </a:r>
            <a:endParaRPr/>
          </a:p>
          <a:p>
            <a:pPr indent="0" lvl="0" marL="0" rtl="0" algn="l">
              <a:spcBef>
                <a:spcPts val="0"/>
              </a:spcBef>
              <a:spcAft>
                <a:spcPts val="0"/>
              </a:spcAft>
              <a:buNone/>
            </a:pPr>
            <a:r>
              <a:rPr lang="en"/>
              <a:t>They also are more likely to have less bandwidth on their mobile than they might on their computer. </a:t>
            </a:r>
            <a:endParaRPr/>
          </a:p>
          <a:p>
            <a:pPr indent="0" lvl="0" marL="0" rtl="0" algn="l">
              <a:spcBef>
                <a:spcPts val="0"/>
              </a:spcBef>
              <a:spcAft>
                <a:spcPts val="0"/>
              </a:spcAft>
              <a:buNone/>
            </a:pPr>
            <a:r>
              <a:rPr lang="en"/>
              <a:t>They also are going to be more conscious of their battery power, they don’t want their phone to do more calculations than is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this, when we decide how to design our websites and build our CSS we consider mobile widths first, then we design out how it will look on larger and larger screens.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already taken a look at some tools which will help us to build responsive designs.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bcd29fa7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bcd29fa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we’ve used responsive units like percentages, viewport width and height and rems, to set our font sizes and our element widths and margins, </a:t>
            </a:r>
            <a:endParaRPr/>
          </a:p>
          <a:p>
            <a:pPr indent="0" lvl="0" marL="0" rtl="0" algn="l">
              <a:spcBef>
                <a:spcPts val="0"/>
              </a:spcBef>
              <a:spcAft>
                <a:spcPts val="0"/>
              </a:spcAft>
              <a:buNone/>
            </a:pPr>
            <a:r>
              <a:rPr lang="en"/>
              <a:t>This will make our elements scale with the screensize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use our display properties like flex, which we’ve looked at, and grid, which we’ve not yet looked at, but which can be used with our responsive units to make designs that change as the width of the page increases,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have media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 queries can be used to set specific CSS for all kinds of different media types and features.</a:t>
            </a:r>
            <a:endParaRPr/>
          </a:p>
          <a:p>
            <a:pPr indent="0" lvl="0" marL="0" rtl="0" algn="l">
              <a:spcBef>
                <a:spcPts val="0"/>
              </a:spcBef>
              <a:spcAft>
                <a:spcPts val="0"/>
              </a:spcAft>
              <a:buNone/>
            </a:pPr>
            <a:r>
              <a:rPr lang="en"/>
              <a:t>For example @media print { ... } can be used to set specific styles for when the user selects ‘print preview’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one we’re going to be using, and that you’ll find yourself using a lot is using a media query to set specific styles when the viewer’s device is over a certain width</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styles inside the media query curly braces will only apply to the page if the rule of the query is met, they’ll be ignored as if they didn’t exist by any device with a screen which is smaller than 800 pixels. (which is most mobile devices and some tablet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great for our mobile first design philosophy because it </a:t>
            </a:r>
            <a:r>
              <a:rPr lang="en"/>
              <a:t>means that any CSS written inside those braces won’t get processed by the lower powered, smaller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it to change the style of the site at larger and larger screen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our purposes today lets take another look at our designs and make some decisions about how we want the content to display.</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b18b65085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b18b65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design shows a swap between one column and two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the two column design to swap in until there is enough space for the column of text to have a decent width. </a:t>
            </a:r>
            <a:endParaRPr/>
          </a:p>
          <a:p>
            <a:pPr indent="0" lvl="0" marL="0" rtl="0" algn="l">
              <a:spcBef>
                <a:spcPts val="0"/>
              </a:spcBef>
              <a:spcAft>
                <a:spcPts val="0"/>
              </a:spcAft>
              <a:buNone/>
            </a:pPr>
            <a:r>
              <a:rPr lang="en"/>
              <a:t>We call the point at which the design will swap, a breakpoint.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you’re developing, you can use the devtools in your browser to change the width of the page and try out different widths until you find a breakpoint that looks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the breakpoint is going to be 800px</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800px there is enough space to the side of the image that the text column can fit in and look good.</a:t>
            </a:r>
            <a:endParaRPr/>
          </a:p>
          <a:p>
            <a:pPr indent="0" lvl="0" marL="0" rtl="0" algn="l">
              <a:spcBef>
                <a:spcPts val="0"/>
              </a:spcBef>
              <a:spcAft>
                <a:spcPts val="0"/>
              </a:spcAft>
              <a:buNone/>
            </a:pPr>
            <a:r>
              <a:rPr lang="en"/>
              <a:t>And of course anything above 800px will keep the two column design</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f41323a9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f41323a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know that our breakpoint is going to be 800px, and we know that we want to split the content of the about me section into two columns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then use display: flex, to make those two columns sit next to each other. </a:t>
            </a:r>
            <a:endParaRPr/>
          </a:p>
          <a:p>
            <a:pPr indent="0" lvl="0" marL="0" rtl="0" algn="l">
              <a:spcBef>
                <a:spcPts val="0"/>
              </a:spcBef>
              <a:spcAft>
                <a:spcPts val="0"/>
              </a:spcAft>
              <a:buNone/>
            </a:pPr>
            <a:r>
              <a:rPr lang="en"/>
              <a:t>However, in our markup at the moment we have this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 image, and multiple paragraphs (we don’t </a:t>
            </a:r>
            <a:r>
              <a:rPr lang="en"/>
              <a:t>know</a:t>
            </a:r>
            <a:r>
              <a:rPr lang="en"/>
              <a:t> how many because we’ve not written the copy text yet), and a link.</a:t>
            </a:r>
            <a:endParaRPr/>
          </a:p>
          <a:p>
            <a:pPr indent="0" lvl="0" marL="0" rtl="0" algn="l">
              <a:spcBef>
                <a:spcPts val="0"/>
              </a:spcBef>
              <a:spcAft>
                <a:spcPts val="0"/>
              </a:spcAft>
              <a:buNone/>
            </a:pPr>
            <a:r>
              <a:rPr lang="en"/>
              <a:t>So we’re going to need a container to sit around the text and the link.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Which html element should we use here?</a:t>
            </a:r>
            <a:endParaRPr/>
          </a:p>
          <a:p>
            <a:pPr indent="0" lvl="0" marL="0" rtl="0" algn="l">
              <a:spcBef>
                <a:spcPts val="0"/>
              </a:spcBef>
              <a:spcAft>
                <a:spcPts val="0"/>
              </a:spcAft>
              <a:buNone/>
            </a:pPr>
            <a:r>
              <a:rPr lang="en"/>
              <a:t>A div!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html will have to look like this: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f41323a90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f41323a9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this new about-text div</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f41323a9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f41323a9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new CSS will use a media query for minimum width 800px. So don’t apply these styles until the screen width is at least 800px wide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we’ll set the about container to display flex</a:t>
            </a:r>
            <a:endParaRPr/>
          </a:p>
          <a:p>
            <a:pPr indent="0" lvl="0" marL="0" rtl="0" algn="l">
              <a:spcBef>
                <a:spcPts val="0"/>
              </a:spcBef>
              <a:spcAft>
                <a:spcPts val="0"/>
              </a:spcAft>
              <a:buNone/>
            </a:pPr>
            <a:r>
              <a:rPr lang="en"/>
              <a:t>And we’ll put a margin-left on the text container so that it doesn’t touch the image when it pops over to two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it out in your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Uh oh, there’s till something we need to tidy up. </a:t>
            </a:r>
            <a:endParaRPr/>
          </a:p>
          <a:p>
            <a:pPr indent="0" lvl="0" marL="0" rtl="0" algn="l">
              <a:spcBef>
                <a:spcPts val="0"/>
              </a:spcBef>
              <a:spcAft>
                <a:spcPts val="0"/>
              </a:spcAft>
              <a:buNone/>
            </a:pPr>
            <a:r>
              <a:rPr lang="en"/>
              <a:t>The image doesn’t sit centrally when we get down to smaller size screens. Lets fix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f41323a9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f41323a9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give it a width of 100%, so that it stretches to fill the available space, until it hits a maximum width of 350px, where it will stop stretching.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make it sit in the middle of the page we’re going to make it display: block; (We’ll talk about block elements later)</a:t>
            </a:r>
            <a:endParaRPr/>
          </a:p>
          <a:p>
            <a:pPr indent="0" lvl="0" marL="0" rtl="0" algn="l">
              <a:spcBef>
                <a:spcPts val="0"/>
              </a:spcBef>
              <a:spcAft>
                <a:spcPts val="0"/>
              </a:spcAft>
              <a:buNone/>
            </a:pPr>
            <a:r>
              <a:rPr lang="en"/>
              <a:t>And set the margin to 0px on top, auto either side, (remember that from earlier?) and our 4rem value beneath, so that the text doesnt touch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nicer when we test it out!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have some more things to add before we move on to styling up the blockquote.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we need to style the link! Because it looks a bit sad like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f41323a90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f41323a9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We’ve already got a button style, we used it in the header, so lets take a look at that one first.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nice, but we could make it more ‘interactive’!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way we do that is with something called a hover state</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f41323a9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f41323a9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to create a hover state looks like this. </a:t>
            </a:r>
            <a:endParaRPr/>
          </a:p>
          <a:p>
            <a:pPr indent="0" lvl="0" marL="0" rtl="0" algn="l">
              <a:spcBef>
                <a:spcPts val="0"/>
              </a:spcBef>
              <a:spcAft>
                <a:spcPts val="0"/>
              </a:spcAft>
              <a:buNone/>
            </a:pPr>
            <a:r>
              <a:rPr lang="en"/>
              <a:t>We use the colon to indicate that we’re selecting a particular state of this particular element, in this case, the button class.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d755cdd03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d755cdd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CSS, i hear you say? We haven’t written 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styles are what come as default with the browser, it is called the ‘user agent stylesheet’, the user agent in this case being your browser.</a:t>
            </a:r>
            <a:endParaRPr/>
          </a:p>
          <a:p>
            <a:pPr indent="0" lvl="0" marL="0" rtl="0" algn="l">
              <a:spcBef>
                <a:spcPts val="0"/>
              </a:spcBef>
              <a:spcAft>
                <a:spcPts val="0"/>
              </a:spcAft>
              <a:buNone/>
            </a:pPr>
            <a:r>
              <a:rPr lang="en"/>
              <a:t>All browsers come with default css that will apply some styles to the elements you’ve written, so lets take a look at what we’ve got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there is the body, which you can see has a margin of 8px. That’s the orange gap around the edge of the page. Margin creates space between one element and another, and by default, in chrome, the body has a margin of 8px so that your content doesn’t touch the sides of the browser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gives us some other useful styles too, notice how our h1 at the top of the page is in a large font and bold? And it has a margin at the bottom to put space between it and the link?</a:t>
            </a:r>
            <a:endParaRPr/>
          </a:p>
          <a:p>
            <a:pPr indent="0" lvl="0" marL="0" rtl="0" algn="l">
              <a:spcBef>
                <a:spcPts val="0"/>
              </a:spcBef>
              <a:spcAft>
                <a:spcPts val="0"/>
              </a:spcAft>
              <a:buNone/>
            </a:pPr>
            <a:r>
              <a:rPr lang="en"/>
              <a:t>And the link is in blue (or purple if it has been clicked before) and has an underline.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h2 is in a smaller font than the h1, but still in bold,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paragraph of text is in a smaller font again, and not bold, but it does have a margin to </a:t>
            </a:r>
            <a:r>
              <a:rPr lang="en"/>
              <a:t>separate it from other paragraphs.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have thought this page was unstyled, but it really isn’t!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user agent styles help plain html documents to be a little more readable to humans, they’re really useful if you don’t want to have to write your html and you don’t mind your website looking a little bit like a word document that you wrote in year 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are web developers and we don’t want to have to settle for these user agent styles!  We want to write our own styles, we’re going to have to overwrite these user agent styles, which can be a bit of a pain.</a:t>
            </a:r>
            <a:endParaRPr/>
          </a:p>
          <a:p>
            <a:pPr indent="0" lvl="0" marL="0" rtl="0" algn="l">
              <a:spcBef>
                <a:spcPts val="0"/>
              </a:spcBef>
              <a:spcAft>
                <a:spcPts val="0"/>
              </a:spcAft>
              <a:buNone/>
            </a:pPr>
            <a:r>
              <a:rPr lang="en"/>
              <a:t>But unsurprisingly, other developers have come across this problem before, and have written what is called a ‘reset css’ which will clear all of the user agent styles for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you’re going to do is you’re going to google for ‘reset css’ or visit this link https://meyerweb.com/eric/tools/css/reset/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f41323a90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f41323a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css for our button currently looks like this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the css for the hover styles will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test it out in your browser you’ll see that we now have a nice hover state on the </a:t>
            </a:r>
            <a:r>
              <a:rPr lang="en"/>
              <a:t>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let’s apply that button class to the link in our about me section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f41323a90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f41323a9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doesn’t really do what we need it to do, because the red section is now hiding the red outline of the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CSS variables really come into their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creating a new button class with new styles, we can change the value of the variable depending on whether it is in a white or a red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first thing we’ll do is we’ll set up two new classes, primary theme and neutral theme.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f41323a90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f41323a9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Neutral theme will be anything with a white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primary theme will be anything with a red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neutral theme, we want the background colour set to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the primary theme we want the background colour set to primary and the text colour set to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set up the </a:t>
            </a:r>
            <a:r>
              <a:rPr lang="en"/>
              <a:t>button</a:t>
            </a:r>
            <a:r>
              <a:rPr lang="en"/>
              <a:t> colours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f41323a90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f41323a9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we’re doing here is we’re creating new variables called </a:t>
            </a:r>
            <a:r>
              <a:rPr b="1" lang="en">
                <a:solidFill>
                  <a:schemeClr val="dk1"/>
                </a:solidFill>
              </a:rPr>
              <a:t>button colour</a:t>
            </a:r>
            <a:r>
              <a:rPr lang="en">
                <a:solidFill>
                  <a:schemeClr val="dk1"/>
                </a:solidFill>
              </a:rPr>
              <a:t> and </a:t>
            </a:r>
            <a:r>
              <a:rPr b="1" lang="en">
                <a:solidFill>
                  <a:schemeClr val="dk1"/>
                </a:solidFill>
              </a:rPr>
              <a:t>button hover colour</a:t>
            </a:r>
            <a:r>
              <a:rPr lang="en">
                <a:solidFill>
                  <a:schemeClr val="dk1"/>
                </a:solidFill>
              </a:rPr>
              <a:t>, we’re setting the value of those variables to be either primary or white, depending on which class is applied. Clever 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neutral theme, we want the button colour to be red</a:t>
            </a:r>
            <a:endParaRPr/>
          </a:p>
          <a:p>
            <a:pPr indent="0" lvl="0" marL="0" rtl="0" algn="l">
              <a:spcBef>
                <a:spcPts val="0"/>
              </a:spcBef>
              <a:spcAft>
                <a:spcPts val="0"/>
              </a:spcAft>
              <a:buNone/>
            </a:pPr>
            <a:r>
              <a:rPr lang="en"/>
              <a:t>And the hover colour to be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the primary theme, the button colour is white</a:t>
            </a:r>
            <a:endParaRPr/>
          </a:p>
          <a:p>
            <a:pPr indent="0" lvl="0" marL="0" rtl="0" algn="l">
              <a:spcBef>
                <a:spcPts val="0"/>
              </a:spcBef>
              <a:spcAft>
                <a:spcPts val="0"/>
              </a:spcAft>
              <a:buNone/>
            </a:pPr>
            <a:r>
              <a:rPr lang="en"/>
              <a:t>And it will hover to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thing we need to do is update the button styles that we made earlier to use these new variable names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f41323a90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f41323a9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final thing to do now is to apply the two neutral theme and primary theme classes to our html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f41323a90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f41323a9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apply these two classes to the sections you should see your styles apply and the link in the about section should show up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use the new found </a:t>
            </a:r>
            <a:r>
              <a:rPr lang="en"/>
              <a:t>understanding</a:t>
            </a:r>
            <a:r>
              <a:rPr lang="en"/>
              <a:t> of hover states to add some fun interactivity to our photo image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use a CSS filter to set the image to grayscale, then remove the filter on hover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f41323a90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f41323a9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use the grayscale filter to make it black and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hover we’ll set the filter value to 0, to make it coloured!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f41323a90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f41323a9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were styling the image up earlier, we had to set it to display block</a:t>
            </a:r>
            <a:endParaRPr/>
          </a:p>
          <a:p>
            <a:pPr indent="0" lvl="0" marL="0" rtl="0" algn="l">
              <a:spcBef>
                <a:spcPts val="0"/>
              </a:spcBef>
              <a:spcAft>
                <a:spcPts val="0"/>
              </a:spcAft>
              <a:buNone/>
            </a:pPr>
            <a:r>
              <a:rPr lang="en"/>
              <a:t>And now we’re saying that an anchor tag is display inline by default, </a:t>
            </a:r>
            <a:endParaRPr/>
          </a:p>
          <a:p>
            <a:pPr indent="0" lvl="0" marL="0" rtl="0" algn="l">
              <a:spcBef>
                <a:spcPts val="0"/>
              </a:spcBef>
              <a:spcAft>
                <a:spcPts val="0"/>
              </a:spcAft>
              <a:buNone/>
            </a:pPr>
            <a:r>
              <a:rPr lang="en"/>
              <a:t>But what are block and inline?!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02124"/>
                </a:solidFill>
                <a:highlight>
                  <a:srgbClr val="FFFFFF"/>
                </a:highlight>
              </a:rPr>
              <a:t>An inline element has no line break before or after it, and it tolerates HTML elements sitting next to it.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A block element has some whitespace above and below it and does not tolerate any HTML elements next to it.</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f41323a9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f41323a9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which are display: block, will stretch to be the full width of their container, unless they have a set width, because they take up the full width of their container, usually, other elements will not be able to sit beside them in the layout because there is no space, so they’ll drop down beneath them, building up a tower of ‘blocks’</a:t>
            </a:r>
            <a:endParaRPr/>
          </a:p>
          <a:p>
            <a:pPr indent="0" lvl="0" marL="0" rtl="0" algn="l">
              <a:spcBef>
                <a:spcPts val="0"/>
              </a:spcBef>
              <a:spcAft>
                <a:spcPts val="0"/>
              </a:spcAft>
              <a:buNone/>
            </a:pPr>
            <a:r>
              <a:rPr lang="en"/>
              <a:t>Most of the html elements are display block by default.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f41323a90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f41323a9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which are display inline by default are usually designed to sit next to other elements, like a span, which we spoke about last week, which is usually used to style a chunk of text inside a paragraph, or a link or an image, which back in the old days of web dev were usually dotted about inside paragraphs of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only take up the width of their contents, whatever is inside them and they don’t cause the element next to them to flow onto a new line.</a:t>
            </a:r>
            <a:br>
              <a:rPr lang="en"/>
            </a:br>
            <a:br>
              <a:rPr lang="en"/>
            </a:br>
            <a:r>
              <a:rPr lang="en"/>
              <a:t>Inline elements, such as a &lt;span&gt; , will completely ignore the width and height as well the the top and bottom margin properties because the content is what determines their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we take a look back at our ‘My resume’ link, if we inspect it in the browser, we can see that it is an inline element, and is ignoring the margin bottom that is applied to the paragraph above it. </a:t>
            </a:r>
            <a:endParaRPr/>
          </a:p>
          <a:p>
            <a:pPr indent="0" lvl="0" marL="0" rtl="0" algn="l">
              <a:spcBef>
                <a:spcPts val="0"/>
              </a:spcBef>
              <a:spcAft>
                <a:spcPts val="0"/>
              </a:spcAft>
              <a:buNone/>
            </a:pPr>
            <a:r>
              <a:rPr lang="en"/>
              <a:t>To fix that we shall apply display block to the button element to make it act like a block level element, and then we will apply a width of max-content to stop it from stretching to be the width of its container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d755cdd03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d755cdd0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all of the css inside the orange box on that site and then, in VS code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f41323a9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f41323a9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use the grayscale filter to make it black and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hover we’ll set the filter value to 0, to make it coloured!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 is time to move onto our blockquote!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f41323a90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f41323a9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only likely to be one blockquote on the page, so we can apply the styles directly on the element, without giving it a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it a bit of spacing, make it italic and sit in the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make the cite drop down to a new line by applying display block, give it some spacing and make it not italic.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one last bit of tidying up of our CSS that i’d like us to do before we go on to style the next section and that is the styles on our </a:t>
            </a:r>
            <a:r>
              <a:rPr b="1" lang="en"/>
              <a:t>about </a:t>
            </a:r>
            <a:r>
              <a:rPr lang="en"/>
              <a:t>class.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f41323a90_0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f41323a9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got the neutral and primary theme classes, we don’t need to apply the colour on the .about section any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can delete those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padding, well we want that to be the same on every section, so why don’t we change the about class to be a section selector,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If you scroll down the page now, you’ll see that that has applied to every section,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it is finally time to move on to the projects section!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41323a90_0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f41323a9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projects section is neutral theme, so in the html we want to give it the neutral-theme clas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f41323a90_0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f41323a9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projects section is neutral theme, so in the html we want to give it the neutral-theme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all of the links in this section will get the button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each of the images will get a class of “article  image”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1323a90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f41323a9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a similar way to how we made the image sit next to the text in the about me section, we’ll need to wrap the text and the links in a div, so that we can put display flex on the article to make the image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f41323a90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f41323a9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do some clever things with flex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far we’ve used flex direction column in the header, and flex direction row in the about me section (row is the default, so we didn’t have to type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we’re going to set the flex </a:t>
            </a:r>
            <a:r>
              <a:rPr lang="en"/>
              <a:t>direction</a:t>
            </a:r>
            <a:r>
              <a:rPr lang="en"/>
              <a:t> to column reverse for our mobile styles. This will put the image before the text!</a:t>
            </a:r>
            <a:endParaRPr/>
          </a:p>
          <a:p>
            <a:pPr indent="0" lvl="0" marL="0" rtl="0" algn="l">
              <a:spcBef>
                <a:spcPts val="0"/>
              </a:spcBef>
              <a:spcAft>
                <a:spcPts val="0"/>
              </a:spcAft>
              <a:buNone/>
            </a:pPr>
            <a:r>
              <a:rPr lang="en"/>
              <a:t>Then we just need to give the image a margin bottom so that it doesn’t touch the title.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can change the layout when the page gets wide enough to </a:t>
            </a:r>
            <a:r>
              <a:rPr lang="en"/>
              <a:t>accommodate</a:t>
            </a:r>
            <a:r>
              <a:rPr lang="en"/>
              <a:t> the image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f41323a90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f41323a9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media query that we made before, beneath the other selectors we’ll add a selector for the article </a:t>
            </a:r>
            <a:endParaRPr/>
          </a:p>
          <a:p>
            <a:pPr indent="0" lvl="0" marL="0" rtl="0" algn="l">
              <a:spcBef>
                <a:spcPts val="0"/>
              </a:spcBef>
              <a:spcAft>
                <a:spcPts val="0"/>
              </a:spcAft>
              <a:buNone/>
            </a:pPr>
            <a:r>
              <a:rPr lang="en"/>
              <a:t>And change the flex direction to row, so that the text and the image will sit next to each other rather than on top of each other</a:t>
            </a:r>
            <a:endParaRPr/>
          </a:p>
          <a:p>
            <a:pPr indent="0" lvl="0" marL="0" rtl="0" algn="l">
              <a:spcBef>
                <a:spcPts val="0"/>
              </a:spcBef>
              <a:spcAft>
                <a:spcPts val="0"/>
              </a:spcAft>
              <a:buNone/>
            </a:pPr>
            <a:r>
              <a:rPr lang="en"/>
              <a:t>Then we’ll give it a maximum width of 960px, the same value that we used in the about section, </a:t>
            </a:r>
            <a:endParaRPr/>
          </a:p>
          <a:p>
            <a:pPr indent="0" lvl="0" marL="0" rtl="0" algn="l">
              <a:spcBef>
                <a:spcPts val="0"/>
              </a:spcBef>
              <a:spcAft>
                <a:spcPts val="0"/>
              </a:spcAft>
              <a:buNone/>
            </a:pPr>
            <a:r>
              <a:rPr lang="en"/>
              <a:t>And we’ll do the same trick with margin 0 auto to make them sit in the center of the page, and give them 4rem of margin on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image will get a margin left to stop it from touching the text</a:t>
            </a:r>
            <a:endParaRPr/>
          </a:p>
          <a:p>
            <a:pPr indent="0" lvl="0" marL="0" rtl="0" algn="l">
              <a:spcBef>
                <a:spcPts val="0"/>
              </a:spcBef>
              <a:spcAft>
                <a:spcPts val="0"/>
              </a:spcAft>
              <a:buNone/>
            </a:pPr>
            <a:r>
              <a:rPr lang="en"/>
              <a:t>And a max width of 350px</a:t>
            </a:r>
            <a:endParaRPr/>
          </a:p>
          <a:p>
            <a:pPr indent="0" lvl="0" marL="0" rtl="0" algn="l">
              <a:spcBef>
                <a:spcPts val="0"/>
              </a:spcBef>
              <a:spcAft>
                <a:spcPts val="0"/>
              </a:spcAft>
              <a:buNone/>
            </a:pPr>
            <a:r>
              <a:rPr lang="en"/>
              <a:t>And then object fit, cover will make sure that the aspect ratio of the image doesn’t stretch as the size of the image space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it out in the browser!</a:t>
            </a:r>
            <a:endParaRPr/>
          </a:p>
          <a:p>
            <a:pPr indent="0" lvl="0" marL="0" rtl="0" algn="l">
              <a:spcBef>
                <a:spcPts val="0"/>
              </a:spcBef>
              <a:spcAft>
                <a:spcPts val="0"/>
              </a:spcAft>
              <a:buNone/>
            </a:pPr>
            <a:r>
              <a:rPr lang="en"/>
              <a:t>Looking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last thing to do in this section. The links look a little odd sitting one above the other, it would be nicer if they sat side by side. Ii know we set them to display block earlier, because we wanted them to respect the margin attribute,  but there is another display value that we’ve not looked at yet!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f41323a9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f41323a9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setting the button display value to block, we can set it to inline-block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Compared to display: inline, the major difference is that display: inline-block allows to set a width and height on the element.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Also, with display: inline-block, the top and bottom margins/paddings are respected.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Compared to display: block, the major difference is that display: inline-block does not add a line-break after the element, so the element can sit next to other elements.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 lets update the styles of the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much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Onto the contact section!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41323a90_0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41323a9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contact section is going to have the primary background colour, so what do we need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 it a class of primary theme!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also give it a class of contact so that we can apply some styles to the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can add the button class to the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d755cdd03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d755cdd0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all of the css inside the orange box on that site and then, in VS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Save it as reset.css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Refresh your browser. Has anything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because we’ve not told the html file anything about where the CSS file is yet!</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f41323a90_0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f41323a90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that’s all we need for this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was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nice thing </a:t>
            </a:r>
            <a:r>
              <a:rPr lang="en"/>
              <a:t>about</a:t>
            </a:r>
            <a:r>
              <a:rPr lang="en"/>
              <a:t> the way we’ve set up the styles is that the button and the text are all </a:t>
            </a:r>
            <a:r>
              <a:rPr lang="en"/>
              <a:t>styled</a:t>
            </a:r>
            <a:r>
              <a:rPr lang="en"/>
              <a:t> up 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to move on to the footer!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f41323a90_0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f41323a9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we’re going to set up the classes that we’ll need in the 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the ul which contains the socal links a class of social</a:t>
            </a:r>
            <a:endParaRPr/>
          </a:p>
          <a:p>
            <a:pPr indent="0" lvl="0" marL="0" rtl="0" algn="l">
              <a:spcBef>
                <a:spcPts val="0"/>
              </a:spcBef>
              <a:spcAft>
                <a:spcPts val="0"/>
              </a:spcAft>
              <a:buNone/>
            </a:pPr>
            <a:r>
              <a:rPr lang="en"/>
              <a:t>Then we’ll give each li a class of social-item</a:t>
            </a:r>
            <a:endParaRPr/>
          </a:p>
          <a:p>
            <a:pPr indent="0" lvl="0" marL="0" rtl="0" algn="l">
              <a:spcBef>
                <a:spcPts val="0"/>
              </a:spcBef>
              <a:spcAft>
                <a:spcPts val="0"/>
              </a:spcAft>
              <a:buNone/>
            </a:pPr>
            <a:r>
              <a:rPr lang="en"/>
              <a:t>And then each link will get a class of social link</a:t>
            </a:r>
            <a:endParaRPr/>
          </a:p>
          <a:p>
            <a:pPr indent="0" lvl="0" marL="0" rtl="0" algn="l">
              <a:spcBef>
                <a:spcPts val="0"/>
              </a:spcBef>
              <a:spcAft>
                <a:spcPts val="0"/>
              </a:spcAft>
              <a:buNone/>
            </a:pPr>
            <a:r>
              <a:rPr lang="en"/>
              <a:t>And an individual class name based on the social media platform it links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https://www.iconfinder.com/iconsets/picons-social</a:t>
            </a:r>
            <a:r>
              <a:rPr lang="en"/>
              <a:t> - get icons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f41323a90_0_3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f41323a9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apply our standard padding to the footer</a:t>
            </a:r>
            <a:endParaRPr/>
          </a:p>
          <a:p>
            <a:pPr indent="0" lvl="0" marL="0" rtl="0" algn="l">
              <a:spcBef>
                <a:spcPts val="0"/>
              </a:spcBef>
              <a:spcAft>
                <a:spcPts val="0"/>
              </a:spcAft>
              <a:buNone/>
            </a:pPr>
            <a:r>
              <a:rPr lang="en"/>
              <a:t>And we’ll align the text to the center so that the </a:t>
            </a:r>
            <a:r>
              <a:rPr lang="en"/>
              <a:t>copyright</a:t>
            </a:r>
            <a:r>
              <a:rPr lang="en"/>
              <a:t> text sits in the middle</a:t>
            </a:r>
            <a:endParaRPr/>
          </a:p>
          <a:p>
            <a:pPr indent="0" lvl="0" marL="0" rtl="0" algn="l">
              <a:spcBef>
                <a:spcPts val="0"/>
              </a:spcBef>
              <a:spcAft>
                <a:spcPts val="0"/>
              </a:spcAft>
              <a:buNone/>
            </a:pPr>
            <a:r>
              <a:rPr lang="en"/>
              <a:t>We’ll set the background colour to a nice dark grey colour</a:t>
            </a:r>
            <a:endParaRPr/>
          </a:p>
          <a:p>
            <a:pPr indent="0" lvl="0" marL="0" rtl="0" algn="l">
              <a:spcBef>
                <a:spcPts val="0"/>
              </a:spcBef>
              <a:spcAft>
                <a:spcPts val="0"/>
              </a:spcAft>
              <a:buNone/>
            </a:pPr>
            <a:r>
              <a:rPr lang="en"/>
              <a:t>And the text will be white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41323a90_0_3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f41323a9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li elements sit one on top of another, like a list, cos that’s what they are, list items, but we want them to sit next to each other, so we’re going to use our old friend display: flex, to make them sit in a 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Justify-content: center is a special property for flex which makes the items align center,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give it some margin bottom so that it doesn’t touch the copyright text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f41323a90_0_3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f41323a9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on each item itself we’ll give it 2rem margin either site, so that they links have space between them.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f41323a90_0_3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ef41323a9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links themselves are going to be little icons, we’ll set them with background images, which is why we gave each link its own class named after the social media platform, but they will also share some styles which we’ll apply to the social link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 firstly, we’ll set the display property to block, so that we can apply a width and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will both be 60px. This is just a number that i chose that I thought looked good, you can change this if you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do a little hack to hide the text of the link, set the font size to zero. That way it will still be read out by screenreaders, but it wont show to sighted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set the background to no-repeat, </a:t>
            </a:r>
            <a:r>
              <a:rPr lang="en"/>
              <a:t>because</a:t>
            </a:r>
            <a:r>
              <a:rPr lang="en"/>
              <a:t> by default background images will repeat</a:t>
            </a:r>
            <a:endParaRPr/>
          </a:p>
          <a:p>
            <a:pPr indent="0" lvl="0" marL="0" rtl="0" algn="l">
              <a:spcBef>
                <a:spcPts val="0"/>
              </a:spcBef>
              <a:spcAft>
                <a:spcPts val="0"/>
              </a:spcAft>
              <a:buNone/>
            </a:pPr>
            <a:r>
              <a:rPr lang="en"/>
              <a:t>And the background size to 60px, so that it takes up the entire space of the link.</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41323a90_0_3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ef41323a9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what we need to do is add the little logo graphics to our images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we’ll use this background-image property to point to the path of the correct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thing to do is add some nice hover effects. </a:t>
            </a:r>
            <a:endParaRPr/>
          </a:p>
          <a:p>
            <a:pPr indent="0" lvl="0" marL="0" rtl="0" algn="l">
              <a:spcBef>
                <a:spcPts val="0"/>
              </a:spcBef>
              <a:spcAft>
                <a:spcPts val="0"/>
              </a:spcAft>
              <a:buNone/>
            </a:pPr>
            <a:r>
              <a:rPr lang="en"/>
              <a:t>We’re going to do an effect that makes the button increase in size when we hover over it.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f41323a90_0_3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f41323a9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we want to transition both the colour and the background colour, so we can transition: all, to make both ease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have we got left to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there’s the little triangle in the find out more link in the header, </a:t>
            </a:r>
            <a:endParaRPr/>
          </a:p>
          <a:p>
            <a:pPr indent="0" lvl="0" marL="0" rtl="0" algn="l">
              <a:spcBef>
                <a:spcPts val="0"/>
              </a:spcBef>
              <a:spcAft>
                <a:spcPts val="0"/>
              </a:spcAft>
              <a:buNone/>
            </a:pPr>
            <a:r>
              <a:rPr lang="en"/>
              <a:t>And there are the triangles before or after each primary theme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might look like they are images, but they’re not, they’re made with CSS!</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f41323a90_0_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f41323a9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we’ll create a selector for the hover state of the social link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we’ll apply a transform, which will scale the link by 1.2 (it will increase its size to 1.2 times its original size);</a:t>
            </a:r>
            <a:endParaRPr/>
          </a:p>
          <a:p>
            <a:pPr indent="0" lvl="0" marL="0" rtl="0" algn="l">
              <a:spcBef>
                <a:spcPts val="0"/>
              </a:spcBef>
              <a:spcAft>
                <a:spcPts val="0"/>
              </a:spcAft>
              <a:buNone/>
            </a:pPr>
            <a:r>
              <a:rPr lang="en"/>
              <a:t>Test this out in the browser, it looks nice, but we could make it even nicer!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make it animate by using a transition!</a:t>
            </a:r>
            <a:endParaRPr/>
          </a:p>
          <a:p>
            <a:pPr indent="0" lvl="0" marL="0" rtl="0" algn="l">
              <a:spcBef>
                <a:spcPts val="0"/>
              </a:spcBef>
              <a:spcAft>
                <a:spcPts val="0"/>
              </a:spcAft>
              <a:buNone/>
            </a:pPr>
            <a:r>
              <a:rPr lang="en"/>
              <a:t>We’ll use the transition property, and we’ll set it to transition the transform, over 0.3 of a second, and we’ll set the animation type to ease-in-out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much nicer!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put a transition on our button too!</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f41323a90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f41323a9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https://css-tricks.com/the-shapes-of-css/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d755cdd03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d755cdd0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head of the html file we’re going to add a link to the css file.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Now</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Refresh in your browser, and you will see what a really unstyled page looks like! You thought it looked unstyled before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this is great because now we have a blank canvas that we can style up as we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first of all, lets take a look at that CSS that we just pasted in and get familiar with the css syntax.</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f41323a90_0_4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f41323a9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https://css-tricks.com/the-shapes-of-css/</a:t>
            </a:r>
            <a:endParaRPr/>
          </a:p>
          <a:p>
            <a:pPr indent="0" lvl="0" marL="0" rtl="0" algn="l">
              <a:spcBef>
                <a:spcPts val="0"/>
              </a:spcBef>
              <a:spcAft>
                <a:spcPts val="0"/>
              </a:spcAft>
              <a:buNone/>
            </a:pPr>
            <a:r>
              <a:rPr lang="en"/>
              <a:t>This first link shows you all the different shapes that you can make from 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http://apps.eky.hk/css-triangle-generator/</a:t>
            </a:r>
            <a:endParaRPr/>
          </a:p>
          <a:p>
            <a:pPr indent="0" lvl="0" marL="0" rtl="0" algn="l">
              <a:spcBef>
                <a:spcPts val="0"/>
              </a:spcBef>
              <a:spcAft>
                <a:spcPts val="0"/>
              </a:spcAft>
              <a:buNone/>
            </a:pPr>
            <a:r>
              <a:rPr lang="en"/>
              <a:t>And this one is really useful for creating the kind of triangle that you need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f41323a90_0_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f41323a90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add that little triangle into the link without using any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without adding any new elements to the html. This is super cool.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we need to do is add a new class to the link in the header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we’re going to create a ‘pseudo element’ which we’ll style up to look like a triangle.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is a pseudo element?!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f41323a90_0_4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f41323a9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before pseudo element acts as if it was the </a:t>
            </a:r>
            <a:r>
              <a:rPr lang="en"/>
              <a:t>first child of the selected element.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That means that it inserts itself right in the top of the element, the first thing inside the element.</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f41323a90_0_4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f41323a9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t>
            </a:r>
            <a:r>
              <a:rPr lang="en"/>
              <a:t>Creates a pseudo-element that is the last child of the selected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that it inserts iself right at the end of the selected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build one out in a bit and take a look at it in the browser dev tools, they will help us to visualise.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f41323a90_0_4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f41323a9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before and after elements require a content property, this can be some text, it can be an emoji, it can be an html entity, or it can just be empty like in the example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a:t>
            </a:r>
            <a:r>
              <a:rPr lang="en"/>
              <a:t> the content property, the pseudo elements wont show up, this will catch you out constantly.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build our little triangle for the find out more button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f41323a90_0_4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f41323a90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create a selector for the header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little triangle comes after the text, we’ll use an after </a:t>
            </a:r>
            <a:r>
              <a:rPr lang="en"/>
              <a:t>pseudo</a:t>
            </a:r>
            <a:r>
              <a:rPr lang="en"/>
              <a:t>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it that all </a:t>
            </a:r>
            <a:r>
              <a:rPr lang="en"/>
              <a:t>important</a:t>
            </a:r>
            <a:r>
              <a:rPr lang="en"/>
              <a:t> empty content value,</a:t>
            </a:r>
            <a:endParaRPr/>
          </a:p>
          <a:p>
            <a:pPr indent="0" lvl="0" marL="0" rtl="0" algn="l">
              <a:spcBef>
                <a:spcPts val="0"/>
              </a:spcBef>
              <a:spcAft>
                <a:spcPts val="0"/>
              </a:spcAft>
              <a:buNone/>
            </a:pPr>
            <a:r>
              <a:rPr lang="en"/>
              <a:t>Then we’ll go over to our triangle generator and use it to get the styles we need (http://apps.eky.hk/css-triangle-generator/)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Don’t forget to swap the colour out for our primary colour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also chain our hover state to change the colour of the little triangle on hover.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if we check it in the browser, it isn’t sitting where we want it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flex to fix that!</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f41323a90_0_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f41323a9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set the header link itself to be display:flex, which is used to make things sit in a row, then we can use the special flex properties</a:t>
            </a:r>
            <a:endParaRPr/>
          </a:p>
          <a:p>
            <a:pPr indent="0" lvl="0" marL="0" rtl="0" algn="l">
              <a:spcBef>
                <a:spcPts val="0"/>
              </a:spcBef>
              <a:spcAft>
                <a:spcPts val="0"/>
              </a:spcAft>
              <a:buNone/>
            </a:pPr>
            <a:r>
              <a:rPr lang="en"/>
              <a:t>Align-items: which controls how the </a:t>
            </a:r>
            <a:r>
              <a:rPr lang="en"/>
              <a:t>elements</a:t>
            </a:r>
            <a:r>
              <a:rPr lang="en"/>
              <a:t> sit vertically, if we set it to center, they’ll align across the vertical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t>
            </a:r>
            <a:r>
              <a:rPr lang="en"/>
              <a:t>justify</a:t>
            </a:r>
            <a:r>
              <a:rPr lang="en"/>
              <a:t> content controls how the elements sit </a:t>
            </a:r>
            <a:r>
              <a:rPr lang="en"/>
              <a:t>horizontally</a:t>
            </a:r>
            <a:r>
              <a:rPr lang="en"/>
              <a:t>, if we set it to space between, it will put one element on the far left and one on the far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that’s our little triangle, but what about the big ones at the bottom of the about me section and the top of the contact me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They’re just pseudo elements too. Let’s take a look!</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f41323a90_0_5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f41323a9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one on the about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start off by adding a margin-bottom to the about section, to create some space for the triangle,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add this new property position: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not spoken about position properties yet, so lets do that now.</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f41323a90_0_5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f41323a9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 properties allow us to manipulate the location of an element in our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possible values for position are static, relative, fixed, </a:t>
            </a:r>
            <a:r>
              <a:rPr lang="en"/>
              <a:t>absolute</a:t>
            </a:r>
            <a:r>
              <a:rPr lang="en"/>
              <a:t> or sticky.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f41323a90_0_5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f41323a9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all elements are static, they will be placed on the page in the order that they appear in the html. This is called the document flow, elements appear in the html, and flow down the page as more elements are added.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There are additional properties that we can add to positioned elements which will move them either up, down, left or right. These don’t work when an element is position static.</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d755cdd03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d755cdd0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highlighted the important parts of the file here for you </a:t>
            </a:r>
            <a:endParaRPr/>
          </a:p>
          <a:p>
            <a:pPr indent="0" lvl="0" marL="0" rtl="0" algn="l">
              <a:spcBef>
                <a:spcPts val="0"/>
              </a:spcBef>
              <a:spcAft>
                <a:spcPts val="0"/>
              </a:spcAft>
              <a:buNone/>
            </a:pPr>
            <a:r>
              <a:rPr lang="en"/>
              <a:t>So what we have is a list of basically every html element you could ever use, those are called selectors</a:t>
            </a:r>
            <a:endParaRPr/>
          </a:p>
          <a:p>
            <a:pPr indent="0" lvl="0" marL="0" rtl="0" algn="l">
              <a:spcBef>
                <a:spcPts val="0"/>
              </a:spcBef>
              <a:spcAft>
                <a:spcPts val="0"/>
              </a:spcAft>
              <a:buNone/>
            </a:pPr>
            <a:r>
              <a:rPr lang="en"/>
              <a:t>And what we’re doing is changing the properties on those selectors to all be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we’re removing any margin by setting it to 0, </a:t>
            </a:r>
            <a:endParaRPr/>
          </a:p>
          <a:p>
            <a:pPr indent="0" lvl="0" marL="0" rtl="0" algn="l">
              <a:spcBef>
                <a:spcPts val="0"/>
              </a:spcBef>
              <a:spcAft>
                <a:spcPts val="0"/>
              </a:spcAft>
              <a:buNone/>
            </a:pPr>
            <a:r>
              <a:rPr lang="en"/>
              <a:t>Same with padding (which we’ll talk about later)</a:t>
            </a:r>
            <a:endParaRPr/>
          </a:p>
          <a:p>
            <a:pPr indent="0" lvl="0" marL="0" rtl="0" algn="l">
              <a:spcBef>
                <a:spcPts val="0"/>
              </a:spcBef>
              <a:spcAft>
                <a:spcPts val="0"/>
              </a:spcAft>
              <a:buNone/>
            </a:pPr>
            <a:r>
              <a:rPr lang="en"/>
              <a:t>We’re removing any border, </a:t>
            </a:r>
            <a:endParaRPr/>
          </a:p>
          <a:p>
            <a:pPr indent="0" lvl="0" marL="0" rtl="0" algn="l">
              <a:spcBef>
                <a:spcPts val="0"/>
              </a:spcBef>
              <a:spcAft>
                <a:spcPts val="0"/>
              </a:spcAft>
              <a:buNone/>
            </a:pPr>
            <a:r>
              <a:rPr lang="en"/>
              <a:t>Setting them all to the same font size and font</a:t>
            </a:r>
            <a:endParaRPr/>
          </a:p>
          <a:p>
            <a:pPr indent="0" lvl="0" marL="0" rtl="0" algn="l">
              <a:spcBef>
                <a:spcPts val="0"/>
              </a:spcBef>
              <a:spcAft>
                <a:spcPts val="0"/>
              </a:spcAft>
              <a:buNone/>
            </a:pPr>
            <a:r>
              <a:rPr lang="en"/>
              <a:t>Then we’re setting the line height to 1</a:t>
            </a:r>
            <a:endParaRPr/>
          </a:p>
          <a:p>
            <a:pPr indent="0" lvl="0" marL="0" rtl="0" algn="l">
              <a:spcBef>
                <a:spcPts val="0"/>
              </a:spcBef>
              <a:spcAft>
                <a:spcPts val="0"/>
              </a:spcAft>
              <a:buNone/>
            </a:pPr>
            <a:r>
              <a:rPr lang="en"/>
              <a:t>And removing bullet points from lists (because often uls, and ols are used for page formatting, not only lists of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is what CSS looks like, now it is time to write some of our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add our own css to a new file called style.css, so that we don’t accidentally edit the reset css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f41323a90_0_5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f41323a9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an element’s original position remains in the flow of the document, just like the static value. But now </a:t>
            </a:r>
            <a:r>
              <a:rPr lang="en" u="sng">
                <a:solidFill>
                  <a:schemeClr val="hlink"/>
                </a:solidFill>
                <a:hlinkClick r:id="rId2"/>
              </a:rPr>
              <a:t>left</a:t>
            </a:r>
            <a:r>
              <a:rPr lang="en"/>
              <a:t>/</a:t>
            </a:r>
            <a:r>
              <a:rPr lang="en" u="sng">
                <a:solidFill>
                  <a:schemeClr val="hlink"/>
                </a:solidFill>
                <a:hlinkClick r:id="rId3"/>
              </a:rPr>
              <a:t>right</a:t>
            </a:r>
            <a:r>
              <a:rPr lang="en"/>
              <a:t>/</a:t>
            </a:r>
            <a:r>
              <a:rPr lang="en" u="sng">
                <a:solidFill>
                  <a:schemeClr val="hlink"/>
                </a:solidFill>
                <a:hlinkClick r:id="rId4"/>
              </a:rPr>
              <a:t>top</a:t>
            </a:r>
            <a:r>
              <a:rPr lang="en"/>
              <a:t>/</a:t>
            </a:r>
            <a:r>
              <a:rPr lang="en" u="sng">
                <a:solidFill>
                  <a:schemeClr val="hlink"/>
                </a:solidFill>
                <a:hlinkClick r:id="rId5"/>
              </a:rPr>
              <a:t>bottom</a:t>
            </a:r>
            <a:r>
              <a:rPr lang="en"/>
              <a:t>/</a:t>
            </a:r>
            <a:r>
              <a:rPr lang="en" u="sng">
                <a:solidFill>
                  <a:schemeClr val="hlink"/>
                </a:solidFill>
                <a:hlinkClick r:id="rId6"/>
              </a:rPr>
              <a:t>z-index</a:t>
            </a:r>
            <a:r>
              <a:rPr lang="en"/>
              <a:t> will work. The positional properties “nudge” the element from the original position in that direction.</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f41323a90_0_5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f41323a9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the element is removed from the flow of the document and other elements will behave as if it’s not even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other positional properties will work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an absolutely positioned element is inside of a relatively positioned element then the top, bottom, left and right values will move it within that element.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f41323a90_0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ef41323a90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fixed: the element is removed from the flow of the document like absolutely positioned elements. In fact they behave almost the same, only fixed positioned elements are always relative to the document, not any particular parent, and are unaffected by scrolling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literally fixed in position in the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is this going to help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lets take a look at our design again.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f41323a90_0_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f41323a90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the about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at the bottom of the </a:t>
            </a:r>
            <a:r>
              <a:rPr lang="en"/>
              <a:t>about</a:t>
            </a:r>
            <a:r>
              <a:rPr lang="en"/>
              <a:t> container we have our triangle, which will be our after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about container will be position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after element will be position absolute, with a bottom value of -100px, to move it 100px down from the bottom of the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build that.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f41323a90_0_5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f41323a9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we’ll set position relative on about, as we said</a:t>
            </a:r>
            <a:endParaRPr/>
          </a:p>
          <a:p>
            <a:pPr indent="0" lvl="0" marL="0" rtl="0" algn="l">
              <a:spcBef>
                <a:spcPts val="0"/>
              </a:spcBef>
              <a:spcAft>
                <a:spcPts val="0"/>
              </a:spcAft>
              <a:buNone/>
            </a:pPr>
            <a:r>
              <a:rPr lang="en"/>
              <a:t>And then position absolute on the after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set the left </a:t>
            </a:r>
            <a:r>
              <a:rPr lang="en"/>
              <a:t>value to 0, so that it starts at the rightmost side of the element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bottom to -100px as we mentioned. You can play about with this in the developer tools to change this value and see what it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do our css triangle trick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time we’ll set the border top to 100px, which will be the height of the triangle</a:t>
            </a:r>
            <a:endParaRPr/>
          </a:p>
          <a:p>
            <a:pPr indent="0" lvl="0" marL="0" rtl="0" algn="l">
              <a:spcBef>
                <a:spcPts val="0"/>
              </a:spcBef>
              <a:spcAft>
                <a:spcPts val="0"/>
              </a:spcAft>
              <a:buNone/>
            </a:pPr>
            <a:r>
              <a:rPr lang="en"/>
              <a:t>And the border-right to 100vw, which will be the width of the triangle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do something similar for the contact section!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f41323a90_0_5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f41323a90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this time, since the triangle is on top of the contact section we’ll use a before pseudo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few last jobs to do before we’re finished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lets tidy up some of the variables. There are a few times that we’ve used numbers multiple times, so lets turn them into variables instead!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f41323a90_0_5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ef41323a9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a:t>
            </a:r>
            <a:r>
              <a:rPr lang="en"/>
              <a:t>recommend</a:t>
            </a:r>
            <a:r>
              <a:rPr lang="en"/>
              <a:t> at least these ones. But you can add your 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we can add maximum and minimum font sizes to our responsive fonts!</a:t>
            </a:r>
            <a:endParaRPr/>
          </a:p>
          <a:p>
            <a:pPr indent="0" lvl="0" marL="0" rtl="0" algn="l">
              <a:spcBef>
                <a:spcPts val="0"/>
              </a:spcBef>
              <a:spcAft>
                <a:spcPts val="0"/>
              </a:spcAft>
              <a:buNone/>
            </a:pPr>
            <a:r>
              <a:rPr lang="en"/>
              <a:t>This will stop them from getting too big or too small.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h1, we’ve currently set to 5vw, but if the screen is really wide, it can get really big, and just in case the viewer is using a tiny screen like a watch, we don’t want it to get too small, we can do this with the clamp function.</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ef41323a90_0_5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ef41323a9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Clamp takes three value, a minimum size, the variable size that it will stretch between, and the maximum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do the same thing with the h2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was a 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wait, there’s one more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add a favicon!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f41323a90_0_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ef41323a9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Favicons the tiny little icon that shows in the browser tab that your website is open inside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 png, a gif or an ico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 a 16 by 16px image and name it favicon.png</a:t>
            </a:r>
            <a:r>
              <a:rPr lang="en"/>
              <a:t> (move it to the root of your website, the same place that the html is saved)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anything you like, if you’re </a:t>
            </a:r>
            <a:r>
              <a:rPr lang="en"/>
              <a:t>struggling</a:t>
            </a:r>
            <a:r>
              <a:rPr lang="en"/>
              <a:t> to think of something it can be an emoji saved as a 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d755cdd03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d755cdd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a:t>
            </a:r>
            <a:r>
              <a:rPr lang="en"/>
              <a:t>w file in Vs code and save it as style.css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Inside the new css file, make a selector for the body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change the font of everything inside the body to be a sans serif font (because it looks more modern imho!)</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f41323a90_0_6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f41323a9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url above to convert your png file into an ico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forget to set the size to 16px.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add the </a:t>
            </a:r>
            <a:r>
              <a:rPr lang="en"/>
              <a:t>following</a:t>
            </a:r>
            <a:r>
              <a:rPr lang="en"/>
              <a:t> html into your html head, underneath the stylesheet links, and before the title.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don’t forget to commit all of your changes to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looking for hosting options you can check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different ways to host your website. These are some of the ways I’d recommend checking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this far, please do share what you’ve made with me at </a:t>
            </a:r>
            <a:r>
              <a:rPr lang="en" u="sng">
                <a:solidFill>
                  <a:schemeClr val="hlink"/>
                </a:solidFill>
                <a:hlinkClick r:id="rId2"/>
              </a:rPr>
              <a:t>https://twitter.com/ThisIsJoFrank</a:t>
            </a:r>
            <a:r>
              <a:rPr lang="en"/>
              <a:t> I’d love to see it!</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https://twitter.com/ThisIsJoFrank</a:t>
            </a:r>
            <a:br>
              <a:rPr lang="en"/>
            </a:br>
            <a:br>
              <a:rPr lang="en"/>
            </a:br>
            <a:r>
              <a:rPr lang="en" u="sng">
                <a:solidFill>
                  <a:schemeClr val="hlink"/>
                </a:solidFill>
                <a:hlinkClick r:id="rId3"/>
              </a:rPr>
              <a:t>https://www.linkedin.com/in/jofranchetti/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4" name="Shape 14"/>
        <p:cNvGrpSpPr/>
        <p:nvPr/>
      </p:nvGrpSpPr>
      <p:grpSpPr>
        <a:xfrm>
          <a:off x="0" y="0"/>
          <a:ext cx="0" cy="0"/>
          <a:chOff x="0" y="0"/>
          <a:chExt cx="0" cy="0"/>
        </a:xfrm>
      </p:grpSpPr>
      <p:sp>
        <p:nvSpPr>
          <p:cNvPr id="15" name="Google Shape;15;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6" name="Google Shape;16;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7" name="Google Shape;17;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 name="Google Shape;20;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 name="Google Shape;21;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 name="Google Shape;24;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5" name="Google Shape;25;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6" name="Google Shape;26;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 name="Google Shape;29;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0" name="Google Shape;30;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1" name="Google Shape;31;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 name="Google Shape;35;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6" name="Shape 36"/>
        <p:cNvGrpSpPr/>
        <p:nvPr/>
      </p:nvGrpSpPr>
      <p:grpSpPr>
        <a:xfrm>
          <a:off x="0" y="0"/>
          <a:ext cx="0" cy="0"/>
          <a:chOff x="0" y="0"/>
          <a:chExt cx="0" cy="0"/>
        </a:xfrm>
      </p:grpSpPr>
      <p:sp>
        <p:nvSpPr>
          <p:cNvPr id="37" name="Google Shape;37;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38" name="Google Shape;38;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39" name="Shape 39"/>
        <p:cNvGrpSpPr/>
        <p:nvPr/>
      </p:nvGrpSpPr>
      <p:grpSpPr>
        <a:xfrm>
          <a:off x="0" y="0"/>
          <a:ext cx="0" cy="0"/>
          <a:chOff x="0" y="0"/>
          <a:chExt cx="0" cy="0"/>
        </a:xfrm>
      </p:grpSpPr>
      <p:sp>
        <p:nvSpPr>
          <p:cNvPr id="40" name="Google Shape;40;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s://css-tricks.com/snippets/css/a-guide-to-flexbox/" TargetMode="External"/><Relationship Id="rId5" Type="http://schemas.openxmlformats.org/officeDocument/2006/relationships/hyperlink" Target="https://flexboxfroggy.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www.lin" TargetMode="External"/><Relationship Id="rId4" Type="http://schemas.openxmlformats.org/officeDocument/2006/relationships/image" Target="../media/image15.png"/><Relationship Id="rId5"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5.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5.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5.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5.png"/><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5.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5.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5.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png"/><Relationship Id="rId4" Type="http://schemas.openxmlformats.org/officeDocument/2006/relationships/hyperlink" Target="https://css-tricks.com/the-shapes-of-cs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png"/><Relationship Id="rId4" Type="http://schemas.openxmlformats.org/officeDocument/2006/relationships/hyperlink" Target="https://css-tricks.com/the-shapes-of-css/" TargetMode="External"/><Relationship Id="rId5" Type="http://schemas.openxmlformats.org/officeDocument/2006/relationships/hyperlink" Target="http://apps.eky.hk/css-triangle-generato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5.png"/><Relationship Id="rId4" Type="http://schemas.openxmlformats.org/officeDocument/2006/relationships/image" Target="../media/image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5.png"/><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2.jpg"/><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png"/><Relationship Id="rId4" Type="http://schemas.openxmlformats.org/officeDocument/2006/relationships/hyperlink" Target="https://cloudconvert.com/png-to-ico"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15.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24.jpg"/><Relationship Id="rId4" Type="http://schemas.openxmlformats.org/officeDocument/2006/relationships/image" Target="../media/image1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1"/>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 </a:t>
            </a:r>
            <a:br>
              <a:rPr lang="en"/>
            </a:br>
            <a:r>
              <a:rPr lang="en"/>
              <a:t>to CSS</a:t>
            </a:r>
            <a:endParaRPr/>
          </a:p>
        </p:txBody>
      </p:sp>
      <p:pic>
        <p:nvPicPr>
          <p:cNvPr id="46" name="Google Shape;46;p11"/>
          <p:cNvPicPr preferRelativeResize="0"/>
          <p:nvPr/>
        </p:nvPicPr>
        <p:blipFill>
          <a:blip r:embed="rId3">
            <a:alphaModFix/>
          </a:blip>
          <a:stretch>
            <a:fillRect/>
          </a:stretch>
        </p:blipFill>
        <p:spPr>
          <a:xfrm>
            <a:off x="5421650" y="679648"/>
            <a:ext cx="2682300" cy="3784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05" name="Shape 105"/>
        <p:cNvGrpSpPr/>
        <p:nvPr/>
      </p:nvGrpSpPr>
      <p:grpSpPr>
        <a:xfrm>
          <a:off x="0" y="0"/>
          <a:ext cx="0" cy="0"/>
          <a:chOff x="0" y="0"/>
          <a:chExt cx="0" cy="0"/>
        </a:xfrm>
      </p:grpSpPr>
      <p:sp>
        <p:nvSpPr>
          <p:cNvPr id="106" name="Google Shape;106;p2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107" name="Google Shape;107;p20"/>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08" name="Google Shape;108;p20"/>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nvSpPr>
        <p:spPr>
          <a:xfrm>
            <a:off x="1049700" y="2357775"/>
            <a:ext cx="4650900" cy="1058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10" name="Google Shape;110;p20"/>
          <p:cNvSpPr txBox="1"/>
          <p:nvPr/>
        </p:nvSpPr>
        <p:spPr>
          <a:xfrm>
            <a:off x="783225" y="4198775"/>
            <a:ext cx="49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BM Plex Sans Condensed"/>
                <a:ea typeface="IBM Plex Sans Condensed"/>
                <a:cs typeface="IBM Plex Sans Condensed"/>
                <a:sym typeface="IBM Plex Sans Condensed"/>
              </a:rPr>
              <a:t>https://www.w3schools.com/cssref/css_websafe_fonts.asp</a:t>
            </a:r>
            <a:endParaRPr b="1">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116" name="Google Shape;116;p21"/>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17" name="Google Shape;117;p21"/>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nvSpPr>
        <p:spPr>
          <a:xfrm>
            <a:off x="1049700" y="2586375"/>
            <a:ext cx="4650900" cy="91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22" name="Shape 122"/>
        <p:cNvGrpSpPr/>
        <p:nvPr/>
      </p:nvGrpSpPr>
      <p:grpSpPr>
        <a:xfrm>
          <a:off x="0" y="0"/>
          <a:ext cx="0" cy="0"/>
          <a:chOff x="0" y="0"/>
          <a:chExt cx="0" cy="0"/>
        </a:xfrm>
      </p:grpSpPr>
      <p:sp>
        <p:nvSpPr>
          <p:cNvPr id="123" name="Google Shape;123;p22"/>
          <p:cNvSpPr txBox="1"/>
          <p:nvPr>
            <p:ph type="ctrTitle"/>
          </p:nvPr>
        </p:nvSpPr>
        <p:spPr>
          <a:xfrm>
            <a:off x="779100" y="339523"/>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Cascading style sheets</a:t>
            </a:r>
            <a:endParaRPr/>
          </a:p>
          <a:p>
            <a:pPr indent="0" lvl="0" marL="0" rtl="0" algn="l">
              <a:spcBef>
                <a:spcPts val="0"/>
              </a:spcBef>
              <a:spcAft>
                <a:spcPts val="0"/>
              </a:spcAft>
              <a:buNone/>
            </a:pPr>
            <a:r>
              <a:t/>
            </a:r>
            <a:endParaRPr sz="5000"/>
          </a:p>
        </p:txBody>
      </p:sp>
      <p:sp>
        <p:nvSpPr>
          <p:cNvPr id="124" name="Google Shape;124;p22"/>
          <p:cNvSpPr txBox="1"/>
          <p:nvPr>
            <p:ph idx="4294967295" type="subTitle"/>
          </p:nvPr>
        </p:nvSpPr>
        <p:spPr>
          <a:xfrm>
            <a:off x="779100" y="1316750"/>
            <a:ext cx="5524500" cy="1471200"/>
          </a:xfrm>
          <a:prstGeom prst="rect">
            <a:avLst/>
          </a:prstGeom>
        </p:spPr>
        <p:txBody>
          <a:bodyPr anchorCtr="0" anchor="t" bIns="0" lIns="0" spcFirstLastPara="1" rIns="0" wrap="square" tIns="0">
            <a:noAutofit/>
          </a:bodyPr>
          <a:lstStyle/>
          <a:p>
            <a:pPr indent="-361950" lvl="0" marL="457200" rtl="0" algn="l">
              <a:spcBef>
                <a:spcPts val="0"/>
              </a:spcBef>
              <a:spcAft>
                <a:spcPts val="0"/>
              </a:spcAft>
              <a:buSzPts val="2100"/>
              <a:buAutoNum type="arabicPeriod"/>
            </a:pPr>
            <a:r>
              <a:rPr lang="en" sz="2100"/>
              <a:t>CSS ‘cascades’ down the page</a:t>
            </a:r>
            <a:endParaRPr sz="2100"/>
          </a:p>
          <a:p>
            <a:pPr indent="-361950" lvl="0" marL="457200" rtl="0" algn="l">
              <a:spcBef>
                <a:spcPts val="0"/>
              </a:spcBef>
              <a:spcAft>
                <a:spcPts val="0"/>
              </a:spcAft>
              <a:buSzPts val="2100"/>
              <a:buAutoNum type="arabicPeriod"/>
            </a:pPr>
            <a:r>
              <a:rPr lang="en" sz="2100"/>
              <a:t>Properties on selectors further down the page will overwrite those written above eg:</a:t>
            </a:r>
            <a:endParaRPr sz="2100"/>
          </a:p>
        </p:txBody>
      </p:sp>
      <p:sp>
        <p:nvSpPr>
          <p:cNvPr id="125" name="Google Shape;125;p22"/>
          <p:cNvSpPr/>
          <p:nvPr/>
        </p:nvSpPr>
        <p:spPr>
          <a:xfrm>
            <a:off x="779100" y="2667125"/>
            <a:ext cx="23943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nvSpPr>
        <p:spPr>
          <a:xfrm>
            <a:off x="940650" y="2820550"/>
            <a:ext cx="2055000" cy="169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blue</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green</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27" name="Google Shape;127;p22"/>
          <p:cNvSpPr/>
          <p:nvPr/>
        </p:nvSpPr>
        <p:spPr>
          <a:xfrm>
            <a:off x="3845425" y="2667125"/>
            <a:ext cx="23943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nvSpPr>
        <p:spPr>
          <a:xfrm>
            <a:off x="4108950" y="3038550"/>
            <a:ext cx="1943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6AA84F"/>
                </a:solidFill>
                <a:latin typeface="IBM Plex Sans Condensed"/>
                <a:ea typeface="IBM Plex Sans Condensed"/>
                <a:cs typeface="IBM Plex Sans Condensed"/>
                <a:sym typeface="IBM Plex Sans Condensed"/>
              </a:rPr>
              <a:t>Hello world! I am learning CSS. Wow I really love the cascade! What a brilliant tool!</a:t>
            </a:r>
            <a:endParaRPr>
              <a:solidFill>
                <a:srgbClr val="6AA84F"/>
              </a:solidFill>
              <a:latin typeface="IBM Plex Sans Condensed"/>
              <a:ea typeface="IBM Plex Sans Condensed"/>
              <a:cs typeface="IBM Plex Sans Condensed"/>
              <a:sym typeface="IBM Plex Sans Condensed"/>
            </a:endParaRPr>
          </a:p>
        </p:txBody>
      </p:sp>
      <p:pic>
        <p:nvPicPr>
          <p:cNvPr id="129" name="Google Shape;129;p22"/>
          <p:cNvPicPr preferRelativeResize="0"/>
          <p:nvPr/>
        </p:nvPicPr>
        <p:blipFill>
          <a:blip r:embed="rId3">
            <a:alphaModFix/>
          </a:blip>
          <a:stretch>
            <a:fillRect/>
          </a:stretch>
        </p:blipFill>
        <p:spPr>
          <a:xfrm>
            <a:off x="6489502" y="1316761"/>
            <a:ext cx="2904825" cy="3705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2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135" name="Google Shape;135;p23"/>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36" name="Google Shape;136;p23"/>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1049700" y="2586375"/>
            <a:ext cx="4650900" cy="91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32619" l="0" r="20898" t="0"/>
          <a:stretch/>
        </p:blipFill>
        <p:spPr>
          <a:xfrm>
            <a:off x="6621726" y="4201225"/>
            <a:ext cx="3317100" cy="3775900"/>
          </a:xfrm>
          <a:prstGeom prst="rect">
            <a:avLst/>
          </a:prstGeom>
          <a:noFill/>
          <a:ln>
            <a:noFill/>
          </a:ln>
        </p:spPr>
      </p:pic>
      <p:sp>
        <p:nvSpPr>
          <p:cNvPr id="143" name="Google Shape;143;p24"/>
          <p:cNvSpPr txBox="1"/>
          <p:nvPr>
            <p:ph type="ctrTitle"/>
          </p:nvPr>
        </p:nvSpPr>
        <p:spPr>
          <a:xfrm rot="-5400000">
            <a:off x="346600" y="1227723"/>
            <a:ext cx="22581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a:p>
            <a:pPr indent="0" lvl="0" marL="0" rtl="0" algn="l">
              <a:spcBef>
                <a:spcPts val="0"/>
              </a:spcBef>
              <a:spcAft>
                <a:spcPts val="0"/>
              </a:spcAft>
              <a:buNone/>
            </a:pPr>
            <a:r>
              <a:t/>
            </a:r>
            <a:endParaRPr sz="5000"/>
          </a:p>
        </p:txBody>
      </p:sp>
      <p:pic>
        <p:nvPicPr>
          <p:cNvPr id="144" name="Google Shape;144;p24"/>
          <p:cNvPicPr preferRelativeResize="0"/>
          <p:nvPr/>
        </p:nvPicPr>
        <p:blipFill>
          <a:blip r:embed="rId4">
            <a:alphaModFix/>
          </a:blip>
          <a:stretch>
            <a:fillRect/>
          </a:stretch>
        </p:blipFill>
        <p:spPr>
          <a:xfrm>
            <a:off x="2068225" y="0"/>
            <a:ext cx="6106824" cy="15711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p2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150" name="Google Shape;150;p25"/>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51" name="Google Shape;151;p25"/>
          <p:cNvSpPr/>
          <p:nvPr/>
        </p:nvSpPr>
        <p:spPr>
          <a:xfrm>
            <a:off x="783225" y="2042875"/>
            <a:ext cx="4974000" cy="239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nvSpPr>
        <p:spPr>
          <a:xfrm>
            <a:off x="1049700" y="2205375"/>
            <a:ext cx="46509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header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vh</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153" name="Google Shape;153;p25"/>
          <p:cNvSpPr txBox="1"/>
          <p:nvPr/>
        </p:nvSpPr>
        <p:spPr>
          <a:xfrm>
            <a:off x="1049700" y="2205375"/>
            <a:ext cx="4650900" cy="6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154" name="Google Shape;154;p25"/>
          <p:cNvSpPr txBox="1"/>
          <p:nvPr/>
        </p:nvSpPr>
        <p:spPr>
          <a:xfrm>
            <a:off x="678249" y="4630250"/>
            <a:ext cx="65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uFill>
                  <a:noFill/>
                </a:uFill>
                <a:latin typeface="IBM Plex Sans Condensed"/>
                <a:ea typeface="IBM Plex Sans Condensed"/>
                <a:cs typeface="IBM Plex Sans Condensed"/>
                <a:sym typeface="IBM Plex Sans Condensed"/>
                <a:hlinkClick r:id="rId4"/>
              </a:rPr>
              <a:t>https://css-tricks.com/snippets/css/a-guide-to-flexbox/</a:t>
            </a:r>
            <a:r>
              <a:rPr lang="en">
                <a:latin typeface="IBM Plex Sans Condensed"/>
                <a:ea typeface="IBM Plex Sans Condensed"/>
                <a:cs typeface="IBM Plex Sans Condensed"/>
                <a:sym typeface="IBM Plex Sans Condensed"/>
              </a:rPr>
              <a:t>         </a:t>
            </a:r>
            <a:r>
              <a:rPr lang="en">
                <a:solidFill>
                  <a:schemeClr val="hlink"/>
                </a:solidFill>
                <a:uFill>
                  <a:noFill/>
                </a:uFill>
                <a:latin typeface="IBM Plex Sans Condensed"/>
                <a:ea typeface="IBM Plex Sans Condensed"/>
                <a:cs typeface="IBM Plex Sans Condensed"/>
                <a:sym typeface="IBM Plex Sans Condensed"/>
                <a:hlinkClick r:id="rId5"/>
              </a:rPr>
              <a:t>https://flexboxfroggy.com/</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10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1000"/>
                                        <p:tgtEl>
                                          <p:spTgt spid="1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Effect filter="fade" transition="in">
                                      <p:cBhvr>
                                        <p:cTn dur="1000"/>
                                        <p:tgtEl>
                                          <p:spTgt spid="1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9" st="9"/>
                                            </p:txEl>
                                          </p:spTgt>
                                        </p:tgtEl>
                                        <p:attrNameLst>
                                          <p:attrName>style.visibility</p:attrName>
                                        </p:attrNameLst>
                                      </p:cBhvr>
                                      <p:to>
                                        <p:strVal val="visible"/>
                                      </p:to>
                                    </p:set>
                                    <p:animEffect filter="fade" transition="in">
                                      <p:cBhvr>
                                        <p:cTn dur="1000"/>
                                        <p:tgtEl>
                                          <p:spTgt spid="1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0" st="10"/>
                                            </p:txEl>
                                          </p:spTgt>
                                        </p:tgtEl>
                                        <p:attrNameLst>
                                          <p:attrName>style.visibility</p:attrName>
                                        </p:attrNameLst>
                                      </p:cBhvr>
                                      <p:to>
                                        <p:strVal val="visible"/>
                                      </p:to>
                                    </p:set>
                                    <p:animEffect filter="fade" transition="in">
                                      <p:cBhvr>
                                        <p:cTn dur="1000"/>
                                        <p:tgtEl>
                                          <p:spTgt spid="1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1" st="11"/>
                                            </p:txEl>
                                          </p:spTgt>
                                        </p:tgtEl>
                                        <p:attrNameLst>
                                          <p:attrName>style.visibility</p:attrName>
                                        </p:attrNameLst>
                                      </p:cBhvr>
                                      <p:to>
                                        <p:strVal val="visible"/>
                                      </p:to>
                                    </p:set>
                                    <p:animEffect filter="fade" transition="in">
                                      <p:cBhvr>
                                        <p:cTn dur="1000"/>
                                        <p:tgtEl>
                                          <p:spTgt spid="1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58" name="Shape 158"/>
        <p:cNvGrpSpPr/>
        <p:nvPr/>
      </p:nvGrpSpPr>
      <p:grpSpPr>
        <a:xfrm>
          <a:off x="0" y="0"/>
          <a:ext cx="0" cy="0"/>
          <a:chOff x="0" y="0"/>
          <a:chExt cx="0" cy="0"/>
        </a:xfrm>
      </p:grpSpPr>
      <p:pic>
        <p:nvPicPr>
          <p:cNvPr id="159" name="Google Shape;159;p26"/>
          <p:cNvPicPr preferRelativeResize="0"/>
          <p:nvPr/>
        </p:nvPicPr>
        <p:blipFill rotWithShape="1">
          <a:blip r:embed="rId3">
            <a:alphaModFix/>
          </a:blip>
          <a:srcRect b="32621" l="35777" r="20893" t="2460"/>
          <a:stretch/>
        </p:blipFill>
        <p:spPr>
          <a:xfrm>
            <a:off x="6537926" y="4133675"/>
            <a:ext cx="1816975" cy="3637951"/>
          </a:xfrm>
          <a:prstGeom prst="rect">
            <a:avLst/>
          </a:prstGeom>
          <a:noFill/>
          <a:ln>
            <a:noFill/>
          </a:ln>
        </p:spPr>
      </p:pic>
      <p:sp>
        <p:nvSpPr>
          <p:cNvPr id="160" name="Google Shape;160;p26"/>
          <p:cNvSpPr/>
          <p:nvPr/>
        </p:nvSpPr>
        <p:spPr>
          <a:xfrm>
            <a:off x="7609387" y="1746625"/>
            <a:ext cx="2062200" cy="2928600"/>
          </a:xfrm>
          <a:prstGeom prst="rect">
            <a:avLst/>
          </a:prstGeom>
          <a:solidFill>
            <a:srgbClr val="BF9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4178125" y="2091325"/>
            <a:ext cx="2438100" cy="2365500"/>
          </a:xfrm>
          <a:prstGeom prst="rect">
            <a:avLst/>
          </a:prstGeom>
          <a:solidFill>
            <a:srgbClr val="3333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type="ctrTitle"/>
          </p:nvPr>
        </p:nvSpPr>
        <p:spPr>
          <a:xfrm>
            <a:off x="779100" y="383126"/>
            <a:ext cx="6957300" cy="79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box model</a:t>
            </a:r>
            <a:endParaRPr sz="5000"/>
          </a:p>
        </p:txBody>
      </p:sp>
      <p:sp>
        <p:nvSpPr>
          <p:cNvPr id="163" name="Google Shape;163;p26"/>
          <p:cNvSpPr/>
          <p:nvPr/>
        </p:nvSpPr>
        <p:spPr>
          <a:xfrm>
            <a:off x="4300825" y="2210275"/>
            <a:ext cx="2192700" cy="212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7699387" y="1855825"/>
            <a:ext cx="1882200" cy="271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6"/>
          <p:cNvGrpSpPr/>
          <p:nvPr/>
        </p:nvGrpSpPr>
        <p:grpSpPr>
          <a:xfrm>
            <a:off x="550500" y="2214925"/>
            <a:ext cx="2394300" cy="1900500"/>
            <a:chOff x="550500" y="2214925"/>
            <a:chExt cx="2394300" cy="1900500"/>
          </a:xfrm>
        </p:grpSpPr>
        <p:sp>
          <p:nvSpPr>
            <p:cNvPr id="166" name="Google Shape;166;p26"/>
            <p:cNvSpPr/>
            <p:nvPr/>
          </p:nvSpPr>
          <p:spPr>
            <a:xfrm>
              <a:off x="550500" y="2214925"/>
              <a:ext cx="2394300" cy="1900500"/>
            </a:xfrm>
            <a:prstGeom prst="rect">
              <a:avLst/>
            </a:prstGeom>
            <a:solidFill>
              <a:srgbClr val="7F6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716550" y="2346775"/>
              <a:ext cx="2062200" cy="16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6"/>
            <p:cNvPicPr preferRelativeResize="0"/>
            <p:nvPr/>
          </p:nvPicPr>
          <p:blipFill>
            <a:blip r:embed="rId4">
              <a:alphaModFix/>
            </a:blip>
            <a:stretch>
              <a:fillRect/>
            </a:stretch>
          </p:blipFill>
          <p:spPr>
            <a:xfrm>
              <a:off x="1007925" y="2578100"/>
              <a:ext cx="1479450" cy="1174150"/>
            </a:xfrm>
            <a:prstGeom prst="rect">
              <a:avLst/>
            </a:prstGeom>
            <a:noFill/>
            <a:ln>
              <a:noFill/>
            </a:ln>
          </p:spPr>
        </p:pic>
      </p:grpSp>
      <p:pic>
        <p:nvPicPr>
          <p:cNvPr id="169" name="Google Shape;169;p26"/>
          <p:cNvPicPr preferRelativeResize="0"/>
          <p:nvPr/>
        </p:nvPicPr>
        <p:blipFill>
          <a:blip r:embed="rId5">
            <a:alphaModFix/>
          </a:blip>
          <a:stretch>
            <a:fillRect/>
          </a:stretch>
        </p:blipFill>
        <p:spPr>
          <a:xfrm>
            <a:off x="4553733" y="2455675"/>
            <a:ext cx="1686885" cy="1636801"/>
          </a:xfrm>
          <a:prstGeom prst="rect">
            <a:avLst/>
          </a:prstGeom>
          <a:noFill/>
          <a:ln>
            <a:noFill/>
          </a:ln>
        </p:spPr>
      </p:pic>
      <p:pic>
        <p:nvPicPr>
          <p:cNvPr id="170" name="Google Shape;170;p26"/>
          <p:cNvPicPr preferRelativeResize="0"/>
          <p:nvPr/>
        </p:nvPicPr>
        <p:blipFill>
          <a:blip r:embed="rId6">
            <a:alphaModFix/>
          </a:blip>
          <a:stretch>
            <a:fillRect/>
          </a:stretch>
        </p:blipFill>
        <p:spPr>
          <a:xfrm>
            <a:off x="7926795" y="2147125"/>
            <a:ext cx="1427397" cy="2127601"/>
          </a:xfrm>
          <a:prstGeom prst="rect">
            <a:avLst/>
          </a:prstGeom>
          <a:noFill/>
          <a:ln>
            <a:noFill/>
          </a:ln>
        </p:spPr>
      </p:pic>
      <p:sp>
        <p:nvSpPr>
          <p:cNvPr id="171" name="Google Shape;171;p26"/>
          <p:cNvSpPr txBox="1"/>
          <p:nvPr>
            <p:ph idx="4294967295" type="subTitle"/>
          </p:nvPr>
        </p:nvSpPr>
        <p:spPr>
          <a:xfrm>
            <a:off x="779100" y="1855825"/>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content</a:t>
            </a:r>
            <a:endParaRPr sz="2000"/>
          </a:p>
        </p:txBody>
      </p:sp>
      <p:sp>
        <p:nvSpPr>
          <p:cNvPr id="172" name="Google Shape;172;p26"/>
          <p:cNvSpPr txBox="1"/>
          <p:nvPr>
            <p:ph idx="4294967295" type="subTitle"/>
          </p:nvPr>
        </p:nvSpPr>
        <p:spPr>
          <a:xfrm>
            <a:off x="851538" y="4274725"/>
            <a:ext cx="8673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padding</a:t>
            </a:r>
            <a:endParaRPr sz="2000"/>
          </a:p>
        </p:txBody>
      </p:sp>
      <p:cxnSp>
        <p:nvCxnSpPr>
          <p:cNvPr id="173" name="Google Shape;173;p26"/>
          <p:cNvCxnSpPr/>
          <p:nvPr/>
        </p:nvCxnSpPr>
        <p:spPr>
          <a:xfrm>
            <a:off x="1621784" y="2056509"/>
            <a:ext cx="253500" cy="573000"/>
          </a:xfrm>
          <a:prstGeom prst="straightConnector1">
            <a:avLst/>
          </a:prstGeom>
          <a:noFill/>
          <a:ln cap="flat" cmpd="sng" w="9525">
            <a:solidFill>
              <a:schemeClr val="dk1"/>
            </a:solidFill>
            <a:prstDash val="solid"/>
            <a:round/>
            <a:headEnd len="med" w="med" type="none"/>
            <a:tailEnd len="med" w="med" type="triangle"/>
          </a:ln>
        </p:spPr>
      </p:cxnSp>
      <p:cxnSp>
        <p:nvCxnSpPr>
          <p:cNvPr id="174" name="Google Shape;174;p26"/>
          <p:cNvCxnSpPr/>
          <p:nvPr/>
        </p:nvCxnSpPr>
        <p:spPr>
          <a:xfrm flipH="1" rot="10800000">
            <a:off x="1532300" y="3893175"/>
            <a:ext cx="604200" cy="435900"/>
          </a:xfrm>
          <a:prstGeom prst="straightConnector1">
            <a:avLst/>
          </a:prstGeom>
          <a:noFill/>
          <a:ln cap="flat" cmpd="sng" w="9525">
            <a:solidFill>
              <a:schemeClr val="dk1"/>
            </a:solidFill>
            <a:prstDash val="solid"/>
            <a:round/>
            <a:headEnd len="med" w="med" type="none"/>
            <a:tailEnd len="med" w="med" type="triangle"/>
          </a:ln>
        </p:spPr>
      </p:cxnSp>
      <p:sp>
        <p:nvSpPr>
          <p:cNvPr id="175" name="Google Shape;175;p26"/>
          <p:cNvSpPr txBox="1"/>
          <p:nvPr>
            <p:ph idx="4294967295" type="subTitle"/>
          </p:nvPr>
        </p:nvSpPr>
        <p:spPr>
          <a:xfrm>
            <a:off x="2042875" y="1470188"/>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border</a:t>
            </a:r>
            <a:endParaRPr sz="2000"/>
          </a:p>
        </p:txBody>
      </p:sp>
      <p:cxnSp>
        <p:nvCxnSpPr>
          <p:cNvPr id="176" name="Google Shape;176;p26"/>
          <p:cNvCxnSpPr/>
          <p:nvPr/>
        </p:nvCxnSpPr>
        <p:spPr>
          <a:xfrm>
            <a:off x="2429275" y="1769000"/>
            <a:ext cx="18600" cy="529500"/>
          </a:xfrm>
          <a:prstGeom prst="straightConnector1">
            <a:avLst/>
          </a:prstGeom>
          <a:noFill/>
          <a:ln cap="flat" cmpd="sng" w="9525">
            <a:solidFill>
              <a:schemeClr val="dk1"/>
            </a:solidFill>
            <a:prstDash val="solid"/>
            <a:round/>
            <a:headEnd len="med" w="med" type="none"/>
            <a:tailEnd len="med" w="med" type="triangle"/>
          </a:ln>
        </p:spPr>
      </p:cxnSp>
      <p:sp>
        <p:nvSpPr>
          <p:cNvPr id="177" name="Google Shape;177;p26"/>
          <p:cNvSpPr txBox="1"/>
          <p:nvPr>
            <p:ph idx="4294967295" type="subTitle"/>
          </p:nvPr>
        </p:nvSpPr>
        <p:spPr>
          <a:xfrm>
            <a:off x="3198779" y="2936100"/>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margin</a:t>
            </a:r>
            <a:endParaRPr sz="2000"/>
          </a:p>
        </p:txBody>
      </p:sp>
      <p:cxnSp>
        <p:nvCxnSpPr>
          <p:cNvPr id="178" name="Google Shape;178;p26"/>
          <p:cNvCxnSpPr/>
          <p:nvPr/>
        </p:nvCxnSpPr>
        <p:spPr>
          <a:xfrm>
            <a:off x="3930350" y="3113800"/>
            <a:ext cx="235500" cy="0"/>
          </a:xfrm>
          <a:prstGeom prst="straightConnector1">
            <a:avLst/>
          </a:prstGeom>
          <a:noFill/>
          <a:ln cap="flat" cmpd="sng" w="9525">
            <a:solidFill>
              <a:schemeClr val="dk1"/>
            </a:solidFill>
            <a:prstDash val="solid"/>
            <a:round/>
            <a:headEnd len="med" w="med" type="none"/>
            <a:tailEnd len="med" w="med" type="triangle"/>
          </a:ln>
        </p:spPr>
      </p:cxnSp>
      <p:cxnSp>
        <p:nvCxnSpPr>
          <p:cNvPr id="179" name="Google Shape;179;p26"/>
          <p:cNvCxnSpPr/>
          <p:nvPr/>
        </p:nvCxnSpPr>
        <p:spPr>
          <a:xfrm>
            <a:off x="2958844" y="30484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26"/>
          <p:cNvCxnSpPr/>
          <p:nvPr/>
        </p:nvCxnSpPr>
        <p:spPr>
          <a:xfrm>
            <a:off x="4165841" y="30464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2950438" y="3113800"/>
            <a:ext cx="242700" cy="0"/>
          </a:xfrm>
          <a:prstGeom prst="straightConnector1">
            <a:avLst/>
          </a:prstGeom>
          <a:noFill/>
          <a:ln cap="flat" cmpd="sng" w="9525">
            <a:solidFill>
              <a:schemeClr val="dk1"/>
            </a:solidFill>
            <a:prstDash val="solid"/>
            <a:round/>
            <a:headEnd len="med" w="med" type="triangle"/>
            <a:tailEnd len="med" w="med" type="none"/>
          </a:ln>
        </p:spPr>
      </p:cxnSp>
      <p:sp>
        <p:nvSpPr>
          <p:cNvPr id="182" name="Google Shape;182;p26"/>
          <p:cNvSpPr txBox="1"/>
          <p:nvPr>
            <p:ph idx="4294967295" type="subTitle"/>
          </p:nvPr>
        </p:nvSpPr>
        <p:spPr>
          <a:xfrm>
            <a:off x="2472904" y="4485150"/>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margin</a:t>
            </a:r>
            <a:endParaRPr sz="2000"/>
          </a:p>
        </p:txBody>
      </p:sp>
      <p:cxnSp>
        <p:nvCxnSpPr>
          <p:cNvPr id="183" name="Google Shape;183;p26"/>
          <p:cNvCxnSpPr/>
          <p:nvPr/>
        </p:nvCxnSpPr>
        <p:spPr>
          <a:xfrm>
            <a:off x="2784925" y="4785403"/>
            <a:ext cx="0" cy="343800"/>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p26"/>
          <p:cNvCxnSpPr/>
          <p:nvPr/>
        </p:nvCxnSpPr>
        <p:spPr>
          <a:xfrm>
            <a:off x="2695366" y="5129200"/>
            <a:ext cx="1791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6"/>
          <p:cNvCxnSpPr/>
          <p:nvPr/>
        </p:nvCxnSpPr>
        <p:spPr>
          <a:xfrm>
            <a:off x="2784925" y="4118512"/>
            <a:ext cx="0" cy="397500"/>
          </a:xfrm>
          <a:prstGeom prst="straightConnector1">
            <a:avLst/>
          </a:prstGeom>
          <a:noFill/>
          <a:ln cap="flat" cmpd="sng" w="9525">
            <a:solidFill>
              <a:schemeClr val="dk1"/>
            </a:solidFill>
            <a:prstDash val="solid"/>
            <a:round/>
            <a:headEnd len="med" w="med" type="triangle"/>
            <a:tailEnd len="med" w="med" type="none"/>
          </a:ln>
        </p:spPr>
      </p:cxnSp>
      <p:cxnSp>
        <p:nvCxnSpPr>
          <p:cNvPr id="186" name="Google Shape;186;p26"/>
          <p:cNvCxnSpPr/>
          <p:nvPr/>
        </p:nvCxnSpPr>
        <p:spPr>
          <a:xfrm>
            <a:off x="2688441" y="4133671"/>
            <a:ext cx="179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90" name="Shape 190"/>
        <p:cNvGrpSpPr/>
        <p:nvPr/>
      </p:nvGrpSpPr>
      <p:grpSpPr>
        <a:xfrm>
          <a:off x="0" y="0"/>
          <a:ext cx="0" cy="0"/>
          <a:chOff x="0" y="0"/>
          <a:chExt cx="0" cy="0"/>
        </a:xfrm>
      </p:grpSpPr>
      <p:sp>
        <p:nvSpPr>
          <p:cNvPr id="191" name="Google Shape;191;p27"/>
          <p:cNvSpPr txBox="1"/>
          <p:nvPr>
            <p:ph type="ctrTitle"/>
          </p:nvPr>
        </p:nvSpPr>
        <p:spPr>
          <a:xfrm rot="-5400000">
            <a:off x="-692250" y="2186400"/>
            <a:ext cx="4261200" cy="79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box model</a:t>
            </a:r>
            <a:endParaRPr sz="5000"/>
          </a:p>
        </p:txBody>
      </p:sp>
      <p:pic>
        <p:nvPicPr>
          <p:cNvPr id="192" name="Google Shape;192;p27"/>
          <p:cNvPicPr preferRelativeResize="0"/>
          <p:nvPr/>
        </p:nvPicPr>
        <p:blipFill>
          <a:blip r:embed="rId3">
            <a:alphaModFix/>
          </a:blip>
          <a:stretch>
            <a:fillRect/>
          </a:stretch>
        </p:blipFill>
        <p:spPr>
          <a:xfrm>
            <a:off x="2889943" y="5"/>
            <a:ext cx="6254053" cy="5143499"/>
          </a:xfrm>
          <a:prstGeom prst="rect">
            <a:avLst/>
          </a:prstGeom>
          <a:noFill/>
          <a:ln>
            <a:noFill/>
          </a:ln>
        </p:spPr>
      </p:pic>
      <p:cxnSp>
        <p:nvCxnSpPr>
          <p:cNvPr id="193" name="Google Shape;193;p27"/>
          <p:cNvCxnSpPr/>
          <p:nvPr/>
        </p:nvCxnSpPr>
        <p:spPr>
          <a:xfrm flipH="1" rot="10800000">
            <a:off x="7023650" y="4742325"/>
            <a:ext cx="397500" cy="3219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197" name="Shape 197"/>
        <p:cNvGrpSpPr/>
        <p:nvPr/>
      </p:nvGrpSpPr>
      <p:grpSpPr>
        <a:xfrm>
          <a:off x="0" y="0"/>
          <a:ext cx="0" cy="0"/>
          <a:chOff x="0" y="0"/>
          <a:chExt cx="0" cy="0"/>
        </a:xfrm>
      </p:grpSpPr>
      <p:sp>
        <p:nvSpPr>
          <p:cNvPr id="198" name="Google Shape;198;p28"/>
          <p:cNvSpPr txBox="1"/>
          <p:nvPr>
            <p:ph type="ctrTitle"/>
          </p:nvPr>
        </p:nvSpPr>
        <p:spPr>
          <a:xfrm>
            <a:off x="779100" y="196109"/>
            <a:ext cx="6957300" cy="106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CSS Units</a:t>
            </a:r>
            <a:endParaRPr sz="5000"/>
          </a:p>
        </p:txBody>
      </p:sp>
      <p:sp>
        <p:nvSpPr>
          <p:cNvPr id="199" name="Google Shape;199;p28"/>
          <p:cNvSpPr txBox="1"/>
          <p:nvPr>
            <p:ph idx="4294967295" type="subTitle"/>
          </p:nvPr>
        </p:nvSpPr>
        <p:spPr>
          <a:xfrm>
            <a:off x="779100" y="1240550"/>
            <a:ext cx="6333900" cy="1471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500"/>
              <a:t>Absolute </a:t>
            </a:r>
            <a:r>
              <a:rPr lang="en" sz="2500"/>
              <a:t>(units lol)</a:t>
            </a:r>
            <a:endParaRPr sz="2500"/>
          </a:p>
          <a:p>
            <a:pPr indent="0" lvl="0" marL="0" rtl="0" algn="l">
              <a:lnSpc>
                <a:spcPct val="100000"/>
              </a:lnSpc>
              <a:spcBef>
                <a:spcPts val="800"/>
              </a:spcBef>
              <a:spcAft>
                <a:spcPts val="0"/>
              </a:spcAft>
              <a:buNone/>
            </a:pPr>
            <a:r>
              <a:rPr b="1" lang="en" sz="1800"/>
              <a:t>Pixels (px)</a:t>
            </a:r>
            <a:r>
              <a:rPr lang="en" sz="1800"/>
              <a:t> - exactly 1/96th of an inch.</a:t>
            </a:r>
            <a:endParaRPr sz="1800"/>
          </a:p>
          <a:p>
            <a:pPr indent="0" lvl="0" marL="0" rtl="0" algn="l">
              <a:lnSpc>
                <a:spcPct val="100000"/>
              </a:lnSpc>
              <a:spcBef>
                <a:spcPts val="800"/>
              </a:spcBef>
              <a:spcAft>
                <a:spcPts val="800"/>
              </a:spcAft>
              <a:buNone/>
            </a:pPr>
            <a:r>
              <a:rPr b="1" lang="en" sz="1800"/>
              <a:t>Points (pt)</a:t>
            </a:r>
            <a:r>
              <a:rPr lang="en" sz="1800"/>
              <a:t> - exactly 1/72 of an inch.</a:t>
            </a:r>
            <a:endParaRPr sz="1800"/>
          </a:p>
        </p:txBody>
      </p:sp>
      <p:grpSp>
        <p:nvGrpSpPr>
          <p:cNvPr id="200" name="Google Shape;200;p28"/>
          <p:cNvGrpSpPr/>
          <p:nvPr/>
        </p:nvGrpSpPr>
        <p:grpSpPr>
          <a:xfrm>
            <a:off x="6928996" y="1206532"/>
            <a:ext cx="2714848" cy="3653541"/>
            <a:chOff x="5503615" y="983605"/>
            <a:chExt cx="3588221" cy="4828894"/>
          </a:xfrm>
        </p:grpSpPr>
        <p:pic>
          <p:nvPicPr>
            <p:cNvPr id="201" name="Google Shape;201;p28"/>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202" name="Google Shape;202;p28"/>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203" name="Google Shape;203;p28"/>
          <p:cNvSpPr txBox="1"/>
          <p:nvPr>
            <p:ph idx="4294967295" type="subTitle"/>
          </p:nvPr>
        </p:nvSpPr>
        <p:spPr>
          <a:xfrm>
            <a:off x="779100" y="2591275"/>
            <a:ext cx="7022700" cy="2199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500"/>
              <a:t>Relative</a:t>
            </a:r>
            <a:endParaRPr b="1" sz="2500"/>
          </a:p>
          <a:p>
            <a:pPr indent="0" lvl="0" marL="0" rtl="0" algn="l">
              <a:lnSpc>
                <a:spcPct val="100000"/>
              </a:lnSpc>
              <a:spcBef>
                <a:spcPts val="800"/>
              </a:spcBef>
              <a:spcAft>
                <a:spcPts val="0"/>
              </a:spcAft>
              <a:buNone/>
            </a:pPr>
            <a:r>
              <a:rPr b="1" lang="en" sz="1800"/>
              <a:t>Ems </a:t>
            </a:r>
            <a:r>
              <a:rPr b="1" lang="en" sz="1800"/>
              <a:t>(em)</a:t>
            </a:r>
            <a:r>
              <a:rPr lang="en" sz="1800"/>
              <a:t> - </a:t>
            </a:r>
            <a:r>
              <a:rPr lang="en" sz="1800"/>
              <a:t>Relative to the font-size of the element</a:t>
            </a:r>
            <a:endParaRPr sz="1800"/>
          </a:p>
          <a:p>
            <a:pPr indent="0" lvl="0" marL="0" rtl="0" algn="l">
              <a:lnSpc>
                <a:spcPct val="100000"/>
              </a:lnSpc>
              <a:spcBef>
                <a:spcPts val="800"/>
              </a:spcBef>
              <a:spcAft>
                <a:spcPts val="0"/>
              </a:spcAft>
              <a:buNone/>
            </a:pPr>
            <a:r>
              <a:rPr b="1" lang="en" sz="1800"/>
              <a:t>Rems</a:t>
            </a:r>
            <a:r>
              <a:rPr b="1" lang="en" sz="1800"/>
              <a:t> (rem)</a:t>
            </a:r>
            <a:r>
              <a:rPr lang="en" sz="1800"/>
              <a:t> - </a:t>
            </a:r>
            <a:r>
              <a:rPr lang="en" sz="1800"/>
              <a:t>Relative to font-size of the root element</a:t>
            </a:r>
            <a:endParaRPr sz="1800"/>
          </a:p>
          <a:p>
            <a:pPr indent="0" lvl="0" marL="0" rtl="0" algn="l">
              <a:lnSpc>
                <a:spcPct val="100000"/>
              </a:lnSpc>
              <a:spcBef>
                <a:spcPts val="800"/>
              </a:spcBef>
              <a:spcAft>
                <a:spcPts val="0"/>
              </a:spcAft>
              <a:buNone/>
            </a:pPr>
            <a:r>
              <a:rPr b="1" lang="en" sz="1800"/>
              <a:t>Viewport Height (vh)</a:t>
            </a:r>
            <a:r>
              <a:rPr lang="en" sz="1800"/>
              <a:t> - Relative to 1% of the height of the viewport</a:t>
            </a:r>
            <a:endParaRPr sz="1800"/>
          </a:p>
          <a:p>
            <a:pPr indent="0" lvl="0" marL="0" rtl="0" algn="l">
              <a:lnSpc>
                <a:spcPct val="100000"/>
              </a:lnSpc>
              <a:spcBef>
                <a:spcPts val="800"/>
              </a:spcBef>
              <a:spcAft>
                <a:spcPts val="0"/>
              </a:spcAft>
              <a:buNone/>
            </a:pPr>
            <a:r>
              <a:rPr b="1" lang="en" sz="1800"/>
              <a:t>Viewport Width (vw)</a:t>
            </a:r>
            <a:r>
              <a:rPr lang="en" sz="1800"/>
              <a:t> - Relative to 1% of the width of the viewport</a:t>
            </a:r>
            <a:endParaRPr sz="1800"/>
          </a:p>
          <a:p>
            <a:pPr indent="0" lvl="0" marL="0" rtl="0" algn="l">
              <a:lnSpc>
                <a:spcPct val="100000"/>
              </a:lnSpc>
              <a:spcBef>
                <a:spcPts val="800"/>
              </a:spcBef>
              <a:spcAft>
                <a:spcPts val="800"/>
              </a:spcAft>
              <a:buNone/>
            </a:pPr>
            <a:r>
              <a:rPr b="1" lang="en" sz="1800"/>
              <a:t>Percentage (%)</a:t>
            </a:r>
            <a:r>
              <a:rPr lang="en" sz="1800"/>
              <a:t> - Relative to the parent element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07" name="Shape 207"/>
        <p:cNvGrpSpPr/>
        <p:nvPr/>
      </p:nvGrpSpPr>
      <p:grpSpPr>
        <a:xfrm>
          <a:off x="0" y="0"/>
          <a:ext cx="0" cy="0"/>
          <a:chOff x="0" y="0"/>
          <a:chExt cx="0" cy="0"/>
        </a:xfrm>
      </p:grpSpPr>
      <p:sp>
        <p:nvSpPr>
          <p:cNvPr id="208" name="Google Shape;208;p2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09" name="Google Shape;209;p29"/>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10" name="Google Shape;210;p29"/>
          <p:cNvSpPr/>
          <p:nvPr/>
        </p:nvSpPr>
        <p:spPr>
          <a:xfrm>
            <a:off x="783225" y="2042875"/>
            <a:ext cx="4974000" cy="157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12" name="Google Shape;212;p29"/>
          <p:cNvSpPr txBox="1"/>
          <p:nvPr/>
        </p:nvSpPr>
        <p:spPr>
          <a:xfrm>
            <a:off x="1049700" y="2205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52" name="Google Shape;52;p12"/>
          <p:cNvPicPr preferRelativeResize="0"/>
          <p:nvPr/>
        </p:nvPicPr>
        <p:blipFill>
          <a:blip r:embed="rId3">
            <a:alphaModFix/>
          </a:blip>
          <a:stretch>
            <a:fillRect/>
          </a:stretch>
        </p:blipFill>
        <p:spPr>
          <a:xfrm>
            <a:off x="3465696" y="0"/>
            <a:ext cx="5754505"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16" name="Shape 216"/>
        <p:cNvGrpSpPr/>
        <p:nvPr/>
      </p:nvGrpSpPr>
      <p:grpSpPr>
        <a:xfrm>
          <a:off x="0" y="0"/>
          <a:ext cx="0" cy="0"/>
          <a:chOff x="0" y="0"/>
          <a:chExt cx="0" cy="0"/>
        </a:xfrm>
      </p:grpSpPr>
      <p:sp>
        <p:nvSpPr>
          <p:cNvPr id="217" name="Google Shape;217;p30"/>
          <p:cNvSpPr txBox="1"/>
          <p:nvPr>
            <p:ph type="ctrTitle"/>
          </p:nvPr>
        </p:nvSpPr>
        <p:spPr>
          <a:xfrm>
            <a:off x="779100" y="339561"/>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a:t>
            </a:r>
            <a:r>
              <a:rPr lang="en"/>
              <a:t>.html</a:t>
            </a:r>
            <a:endParaRPr/>
          </a:p>
          <a:p>
            <a:pPr indent="0" lvl="0" marL="0" rtl="0" algn="l">
              <a:spcBef>
                <a:spcPts val="0"/>
              </a:spcBef>
              <a:spcAft>
                <a:spcPts val="0"/>
              </a:spcAft>
              <a:buNone/>
            </a:pPr>
            <a:r>
              <a:t/>
            </a:r>
            <a:endParaRPr sz="5000"/>
          </a:p>
        </p:txBody>
      </p:sp>
      <p:pic>
        <p:nvPicPr>
          <p:cNvPr id="218" name="Google Shape;218;p30"/>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19" name="Google Shape;219;p30"/>
          <p:cNvSpPr/>
          <p:nvPr/>
        </p:nvSpPr>
        <p:spPr>
          <a:xfrm>
            <a:off x="783225" y="1509475"/>
            <a:ext cx="4974000" cy="68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21" name="Google Shape;221;p30"/>
          <p:cNvSpPr txBox="1"/>
          <p:nvPr/>
        </p:nvSpPr>
        <p:spPr>
          <a:xfrm>
            <a:off x="1049700" y="1671975"/>
            <a:ext cx="4650900" cy="72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9E9E9E"/>
                </a:solidFill>
                <a:highlight>
                  <a:srgbClr val="FFFFFF"/>
                </a:highlight>
                <a:latin typeface="Consolas"/>
                <a:ea typeface="Consolas"/>
                <a:cs typeface="Consolas"/>
                <a:sym typeface="Consolas"/>
              </a:rPr>
              <a:t>&lt;a href="#about"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9E9E9E"/>
                </a:solidFill>
                <a:highlight>
                  <a:srgbClr val="FFFFFF"/>
                </a:highlight>
                <a:latin typeface="Consolas"/>
                <a:ea typeface="Consolas"/>
                <a:cs typeface="Consolas"/>
                <a:sym typeface="Consolas"/>
              </a:rPr>
              <a:t>&gt;Find out more&lt;/a&gt;</a:t>
            </a:r>
            <a:endParaRPr sz="1050">
              <a:solidFill>
                <a:srgbClr val="9E9E9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
        <p:nvSpPr>
          <p:cNvPr id="222" name="Google Shape;222;p30"/>
          <p:cNvSpPr txBox="1"/>
          <p:nvPr>
            <p:ph type="ctrTitle"/>
          </p:nvPr>
        </p:nvSpPr>
        <p:spPr>
          <a:xfrm>
            <a:off x="779100" y="2615386"/>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23" name="Google Shape;223;p30"/>
          <p:cNvSpPr/>
          <p:nvPr/>
        </p:nvSpPr>
        <p:spPr>
          <a:xfrm>
            <a:off x="783225" y="3785300"/>
            <a:ext cx="4974000" cy="103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nvSpPr>
        <p:spPr>
          <a:xfrm>
            <a:off x="1049700" y="3947800"/>
            <a:ext cx="46509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28" name="Shape 228"/>
        <p:cNvGrpSpPr/>
        <p:nvPr/>
      </p:nvGrpSpPr>
      <p:grpSpPr>
        <a:xfrm>
          <a:off x="0" y="0"/>
          <a:ext cx="0" cy="0"/>
          <a:chOff x="0" y="0"/>
          <a:chExt cx="0" cy="0"/>
        </a:xfrm>
      </p:grpSpPr>
      <p:sp>
        <p:nvSpPr>
          <p:cNvPr id="229" name="Google Shape;229;p3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30" name="Google Shape;230;p31"/>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31" name="Google Shape;231;p31"/>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33" name="Google Shape;233;p31"/>
          <p:cNvSpPr txBox="1"/>
          <p:nvPr/>
        </p:nvSpPr>
        <p:spPr>
          <a:xfrm>
            <a:off x="1049700" y="22053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37" name="Shape 237"/>
        <p:cNvGrpSpPr/>
        <p:nvPr/>
      </p:nvGrpSpPr>
      <p:grpSpPr>
        <a:xfrm>
          <a:off x="0" y="0"/>
          <a:ext cx="0" cy="0"/>
          <a:chOff x="0" y="0"/>
          <a:chExt cx="0" cy="0"/>
        </a:xfrm>
      </p:grpSpPr>
      <p:sp>
        <p:nvSpPr>
          <p:cNvPr id="238" name="Google Shape;238;p3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39" name="Google Shape;239;p32"/>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40" name="Google Shape;240;p32"/>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42" name="Google Shape;242;p32"/>
          <p:cNvSpPr txBox="1"/>
          <p:nvPr/>
        </p:nvSpPr>
        <p:spPr>
          <a:xfrm>
            <a:off x="1049700" y="2205375"/>
            <a:ext cx="46509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 rest of css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
        <p:nvSpPr>
          <p:cNvPr id="243" name="Google Shape;243;p32"/>
          <p:cNvSpPr txBox="1"/>
          <p:nvPr/>
        </p:nvSpPr>
        <p:spPr>
          <a:xfrm>
            <a:off x="1049700" y="3460258"/>
            <a:ext cx="3984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t/>
            </a:r>
            <a:endParaRPr sz="1050">
              <a:solidFill>
                <a:srgbClr val="398BC9"/>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44" name="Google Shape;244;p32"/>
          <p:cNvSpPr txBox="1"/>
          <p:nvPr/>
        </p:nvSpPr>
        <p:spPr>
          <a:xfrm>
            <a:off x="1049700" y="3460258"/>
            <a:ext cx="39840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t/>
            </a:r>
            <a:endParaRPr sz="1050">
              <a:solidFill>
                <a:srgbClr val="398BC9"/>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48" name="Shape 248"/>
        <p:cNvGrpSpPr/>
        <p:nvPr/>
      </p:nvGrpSpPr>
      <p:grpSpPr>
        <a:xfrm>
          <a:off x="0" y="0"/>
          <a:ext cx="0" cy="0"/>
          <a:chOff x="0" y="0"/>
          <a:chExt cx="0" cy="0"/>
        </a:xfrm>
      </p:grpSpPr>
      <p:sp>
        <p:nvSpPr>
          <p:cNvPr id="249" name="Google Shape;249;p3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50" name="Google Shape;250;p33"/>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52" name="Google Shape;252;p33"/>
          <p:cNvSpPr txBox="1"/>
          <p:nvPr/>
        </p:nvSpPr>
        <p:spPr>
          <a:xfrm>
            <a:off x="1049700" y="2205375"/>
            <a:ext cx="4650900" cy="325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50">
                <a:solidFill>
                  <a:srgbClr val="1A1A1A"/>
                </a:solidFill>
                <a:highlight>
                  <a:schemeClr val="lt1"/>
                </a:highlight>
                <a:latin typeface="Consolas"/>
                <a:ea typeface="Consolas"/>
                <a:cs typeface="Consolas"/>
                <a:sym typeface="Consolas"/>
              </a:rPr>
              <a:t>--- place under h1 ---</a:t>
            </a:r>
            <a:endParaRPr sz="1050">
              <a:solidFill>
                <a:srgbClr val="1A1A1A"/>
              </a:solidFill>
              <a:highlight>
                <a:schemeClr val="lt1"/>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253" name="Google Shape;253;p33"/>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animEffect filter="fade" transition="in">
                                      <p:cBhvr>
                                        <p:cTn dur="1000"/>
                                        <p:tgtEl>
                                          <p:spTgt spid="2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7" st="7"/>
                                            </p:txEl>
                                          </p:spTgt>
                                        </p:tgtEl>
                                        <p:attrNameLst>
                                          <p:attrName>style.visibility</p:attrName>
                                        </p:attrNameLst>
                                      </p:cBhvr>
                                      <p:to>
                                        <p:strVal val="visible"/>
                                      </p:to>
                                    </p:set>
                                    <p:animEffect filter="fade" transition="in">
                                      <p:cBhvr>
                                        <p:cTn dur="1000"/>
                                        <p:tgtEl>
                                          <p:spTgt spid="2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8" st="8"/>
                                            </p:txEl>
                                          </p:spTgt>
                                        </p:tgtEl>
                                        <p:attrNameLst>
                                          <p:attrName>style.visibility</p:attrName>
                                        </p:attrNameLst>
                                      </p:cBhvr>
                                      <p:to>
                                        <p:strVal val="visible"/>
                                      </p:to>
                                    </p:set>
                                    <p:animEffect filter="fade" transition="in">
                                      <p:cBhvr>
                                        <p:cTn dur="1000"/>
                                        <p:tgtEl>
                                          <p:spTgt spid="2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9" st="9"/>
                                            </p:txEl>
                                          </p:spTgt>
                                        </p:tgtEl>
                                        <p:attrNameLst>
                                          <p:attrName>style.visibility</p:attrName>
                                        </p:attrNameLst>
                                      </p:cBhvr>
                                      <p:to>
                                        <p:strVal val="visible"/>
                                      </p:to>
                                    </p:set>
                                    <p:animEffect filter="fade" transition="in">
                                      <p:cBhvr>
                                        <p:cTn dur="1000"/>
                                        <p:tgtEl>
                                          <p:spTgt spid="2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0" st="10"/>
                                            </p:txEl>
                                          </p:spTgt>
                                        </p:tgtEl>
                                        <p:attrNameLst>
                                          <p:attrName>style.visibility</p:attrName>
                                        </p:attrNameLst>
                                      </p:cBhvr>
                                      <p:to>
                                        <p:strVal val="visible"/>
                                      </p:to>
                                    </p:set>
                                    <p:animEffect filter="fade" transition="in">
                                      <p:cBhvr>
                                        <p:cTn dur="1000"/>
                                        <p:tgtEl>
                                          <p:spTgt spid="2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1" st="11"/>
                                            </p:txEl>
                                          </p:spTgt>
                                        </p:tgtEl>
                                        <p:attrNameLst>
                                          <p:attrName>style.visibility</p:attrName>
                                        </p:attrNameLst>
                                      </p:cBhvr>
                                      <p:to>
                                        <p:strVal val="visible"/>
                                      </p:to>
                                    </p:set>
                                    <p:animEffect filter="fade" transition="in">
                                      <p:cBhvr>
                                        <p:cTn dur="1000"/>
                                        <p:tgtEl>
                                          <p:spTgt spid="2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2" st="12"/>
                                            </p:txEl>
                                          </p:spTgt>
                                        </p:tgtEl>
                                        <p:attrNameLst>
                                          <p:attrName>style.visibility</p:attrName>
                                        </p:attrNameLst>
                                      </p:cBhvr>
                                      <p:to>
                                        <p:strVal val="visible"/>
                                      </p:to>
                                    </p:set>
                                    <p:animEffect filter="fade" transition="in">
                                      <p:cBhvr>
                                        <p:cTn dur="1000"/>
                                        <p:tgtEl>
                                          <p:spTgt spid="25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3" st="13"/>
                                            </p:txEl>
                                          </p:spTgt>
                                        </p:tgtEl>
                                        <p:attrNameLst>
                                          <p:attrName>style.visibility</p:attrName>
                                        </p:attrNameLst>
                                      </p:cBhvr>
                                      <p:to>
                                        <p:strVal val="visible"/>
                                      </p:to>
                                    </p:set>
                                    <p:animEffect filter="fade" transition="in">
                                      <p:cBhvr>
                                        <p:cTn dur="1000"/>
                                        <p:tgtEl>
                                          <p:spTgt spid="25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4" st="14"/>
                                            </p:txEl>
                                          </p:spTgt>
                                        </p:tgtEl>
                                        <p:attrNameLst>
                                          <p:attrName>style.visibility</p:attrName>
                                        </p:attrNameLst>
                                      </p:cBhvr>
                                      <p:to>
                                        <p:strVal val="visible"/>
                                      </p:to>
                                    </p:set>
                                    <p:animEffect filter="fade" transition="in">
                                      <p:cBhvr>
                                        <p:cTn dur="1000"/>
                                        <p:tgtEl>
                                          <p:spTgt spid="25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5" st="15"/>
                                            </p:txEl>
                                          </p:spTgt>
                                        </p:tgtEl>
                                        <p:attrNameLst>
                                          <p:attrName>style.visibility</p:attrName>
                                        </p:attrNameLst>
                                      </p:cBhvr>
                                      <p:to>
                                        <p:strVal val="visible"/>
                                      </p:to>
                                    </p:set>
                                    <p:animEffect filter="fade" transition="in">
                                      <p:cBhvr>
                                        <p:cTn dur="1000"/>
                                        <p:tgtEl>
                                          <p:spTgt spid="25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6" st="16"/>
                                            </p:txEl>
                                          </p:spTgt>
                                        </p:tgtEl>
                                        <p:attrNameLst>
                                          <p:attrName>style.visibility</p:attrName>
                                        </p:attrNameLst>
                                      </p:cBhvr>
                                      <p:to>
                                        <p:strVal val="visible"/>
                                      </p:to>
                                    </p:set>
                                    <p:animEffect filter="fade" transition="in">
                                      <p:cBhvr>
                                        <p:cTn dur="1000"/>
                                        <p:tgtEl>
                                          <p:spTgt spid="25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7" st="17"/>
                                            </p:txEl>
                                          </p:spTgt>
                                        </p:tgtEl>
                                        <p:attrNameLst>
                                          <p:attrName>style.visibility</p:attrName>
                                        </p:attrNameLst>
                                      </p:cBhvr>
                                      <p:to>
                                        <p:strVal val="visible"/>
                                      </p:to>
                                    </p:set>
                                    <p:animEffect filter="fade" transition="in">
                                      <p:cBhvr>
                                        <p:cTn dur="1000"/>
                                        <p:tgtEl>
                                          <p:spTgt spid="252">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8" st="18"/>
                                            </p:txEl>
                                          </p:spTgt>
                                        </p:tgtEl>
                                        <p:attrNameLst>
                                          <p:attrName>style.visibility</p:attrName>
                                        </p:attrNameLst>
                                      </p:cBhvr>
                                      <p:to>
                                        <p:strVal val="visible"/>
                                      </p:to>
                                    </p:set>
                                    <p:animEffect filter="fade" transition="in">
                                      <p:cBhvr>
                                        <p:cTn dur="1000"/>
                                        <p:tgtEl>
                                          <p:spTgt spid="252">
                                            <p:txEl>
                                              <p:pRg end="18" st="1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57" name="Shape 257"/>
        <p:cNvGrpSpPr/>
        <p:nvPr/>
      </p:nvGrpSpPr>
      <p:grpSpPr>
        <a:xfrm>
          <a:off x="0" y="0"/>
          <a:ext cx="0" cy="0"/>
          <a:chOff x="0" y="0"/>
          <a:chExt cx="0" cy="0"/>
        </a:xfrm>
      </p:grpSpPr>
      <p:sp>
        <p:nvSpPr>
          <p:cNvPr id="258" name="Google Shape;258;p34"/>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59" name="Google Shape;259;p34"/>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61" name="Google Shape;261;p34"/>
          <p:cNvSpPr txBox="1"/>
          <p:nvPr/>
        </p:nvSpPr>
        <p:spPr>
          <a:xfrm>
            <a:off x="1049700" y="2205375"/>
            <a:ext cx="4650900" cy="325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t>
            </a:r>
            <a:r>
              <a:rPr lang="en" sz="1050">
                <a:solidFill>
                  <a:srgbClr val="3F831E"/>
                </a:solidFill>
                <a:highlight>
                  <a:srgbClr val="FFFFFF"/>
                </a:highlight>
                <a:latin typeface="Consolas"/>
                <a:ea typeface="Consolas"/>
                <a:cs typeface="Consolas"/>
                <a:sym typeface="Consolas"/>
              </a:rPr>
              <a:t>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place under h1 ---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262" name="Google Shape;262;p34"/>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268" name="Google Shape;268;p35"/>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269" name="Google Shape;269;p35"/>
          <p:cNvSpPr/>
          <p:nvPr/>
        </p:nvSpPr>
        <p:spPr>
          <a:xfrm>
            <a:off x="783225" y="2042875"/>
            <a:ext cx="7494600" cy="177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71" name="Google Shape;271;p35"/>
          <p:cNvSpPr txBox="1"/>
          <p:nvPr/>
        </p:nvSpPr>
        <p:spPr>
          <a:xfrm>
            <a:off x="1049700" y="2205375"/>
            <a:ext cx="72894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&lt;img src="images/jo.jpg" class="about-img" alt="a photograph of Jo. She is a 30 year...</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 </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&lt;p&gt;consequatur blanditiis inventore debitis fuga numquam voluptate architecto itaque...</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&lt;a href="#"&gt;My Resume&lt;/a&gt;</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75" name="Shape 275"/>
        <p:cNvGrpSpPr/>
        <p:nvPr/>
      </p:nvGrpSpPr>
      <p:grpSpPr>
        <a:xfrm>
          <a:off x="0" y="0"/>
          <a:ext cx="0" cy="0"/>
          <a:chOff x="0" y="0"/>
          <a:chExt cx="0" cy="0"/>
        </a:xfrm>
      </p:grpSpPr>
      <p:sp>
        <p:nvSpPr>
          <p:cNvPr id="276" name="Google Shape;276;p3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77" name="Google Shape;277;p36"/>
          <p:cNvSpPr/>
          <p:nvPr/>
        </p:nvSpPr>
        <p:spPr>
          <a:xfrm>
            <a:off x="783225" y="2042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79" name="Google Shape;279;p36"/>
          <p:cNvSpPr txBox="1"/>
          <p:nvPr/>
        </p:nvSpPr>
        <p:spPr>
          <a:xfrm>
            <a:off x="1049700" y="22053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280" name="Google Shape;280;p36"/>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84" name="Shape 284"/>
        <p:cNvGrpSpPr/>
        <p:nvPr/>
      </p:nvGrpSpPr>
      <p:grpSpPr>
        <a:xfrm>
          <a:off x="0" y="0"/>
          <a:ext cx="0" cy="0"/>
          <a:chOff x="0" y="0"/>
          <a:chExt cx="0" cy="0"/>
        </a:xfrm>
      </p:grpSpPr>
      <p:sp>
        <p:nvSpPr>
          <p:cNvPr id="285" name="Google Shape;285;p3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86" name="Google Shape;286;p37"/>
          <p:cNvSpPr/>
          <p:nvPr/>
        </p:nvSpPr>
        <p:spPr>
          <a:xfrm>
            <a:off x="783225" y="2042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88" name="Google Shape;288;p37"/>
          <p:cNvSpPr txBox="1"/>
          <p:nvPr/>
        </p:nvSpPr>
        <p:spPr>
          <a:xfrm>
            <a:off x="1049700" y="2205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289" name="Google Shape;289;p37"/>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290" name="Google Shape;290;p37"/>
          <p:cNvSpPr/>
          <p:nvPr/>
        </p:nvSpPr>
        <p:spPr>
          <a:xfrm>
            <a:off x="783225" y="3589400"/>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nvSpPr>
        <p:spPr>
          <a:xfrm>
            <a:off x="1049700" y="3751900"/>
            <a:ext cx="4650900" cy="15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95" name="Shape 295"/>
        <p:cNvGrpSpPr/>
        <p:nvPr/>
      </p:nvGrpSpPr>
      <p:grpSpPr>
        <a:xfrm>
          <a:off x="0" y="0"/>
          <a:ext cx="0" cy="0"/>
          <a:chOff x="0" y="0"/>
          <a:chExt cx="0" cy="0"/>
        </a:xfrm>
      </p:grpSpPr>
      <p:pic>
        <p:nvPicPr>
          <p:cNvPr id="296" name="Google Shape;296;p38"/>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297" name="Google Shape;297;p38"/>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600"/>
              <a:t>Responsive </a:t>
            </a:r>
            <a:br>
              <a:rPr lang="en" sz="8600"/>
            </a:br>
            <a:r>
              <a:rPr lang="en" sz="8600"/>
              <a:t>web design</a:t>
            </a:r>
            <a:endParaRPr sz="8600"/>
          </a:p>
        </p:txBody>
      </p:sp>
      <p:sp>
        <p:nvSpPr>
          <p:cNvPr id="298" name="Google Shape;298;p38"/>
          <p:cNvSpPr txBox="1"/>
          <p:nvPr>
            <p:ph idx="1" type="subTitle"/>
          </p:nvPr>
        </p:nvSpPr>
        <p:spPr>
          <a:xfrm>
            <a:off x="779100" y="39281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Building our sites to work at all screen widths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302" name="Shape 302"/>
        <p:cNvGrpSpPr/>
        <p:nvPr/>
      </p:nvGrpSpPr>
      <p:grpSpPr>
        <a:xfrm>
          <a:off x="0" y="0"/>
          <a:ext cx="0" cy="0"/>
          <a:chOff x="0" y="0"/>
          <a:chExt cx="0" cy="0"/>
        </a:xfrm>
      </p:grpSpPr>
      <p:pic>
        <p:nvPicPr>
          <p:cNvPr id="303" name="Google Shape;303;p39"/>
          <p:cNvPicPr preferRelativeResize="0"/>
          <p:nvPr/>
        </p:nvPicPr>
        <p:blipFill>
          <a:blip r:embed="rId3">
            <a:alphaModFix/>
          </a:blip>
          <a:stretch>
            <a:fillRect/>
          </a:stretch>
        </p:blipFill>
        <p:spPr>
          <a:xfrm>
            <a:off x="6506300" y="3953593"/>
            <a:ext cx="2806925" cy="3745883"/>
          </a:xfrm>
          <a:prstGeom prst="rect">
            <a:avLst/>
          </a:prstGeom>
          <a:noFill/>
          <a:ln>
            <a:noFill/>
          </a:ln>
        </p:spPr>
      </p:pic>
      <p:pic>
        <p:nvPicPr>
          <p:cNvPr id="304" name="Google Shape;304;p39"/>
          <p:cNvPicPr preferRelativeResize="0"/>
          <p:nvPr/>
        </p:nvPicPr>
        <p:blipFill rotWithShape="1">
          <a:blip r:embed="rId4">
            <a:alphaModFix/>
          </a:blip>
          <a:srcRect b="0" l="8975" r="8071" t="0"/>
          <a:stretch/>
        </p:blipFill>
        <p:spPr>
          <a:xfrm>
            <a:off x="4264675" y="1076675"/>
            <a:ext cx="4174151" cy="2791125"/>
          </a:xfrm>
          <a:prstGeom prst="rect">
            <a:avLst/>
          </a:prstGeom>
          <a:noFill/>
          <a:ln>
            <a:noFill/>
          </a:ln>
        </p:spPr>
      </p:pic>
      <p:pic>
        <p:nvPicPr>
          <p:cNvPr id="305" name="Google Shape;305;p39"/>
          <p:cNvPicPr preferRelativeResize="0"/>
          <p:nvPr/>
        </p:nvPicPr>
        <p:blipFill>
          <a:blip r:embed="rId5">
            <a:alphaModFix/>
          </a:blip>
          <a:stretch>
            <a:fillRect/>
          </a:stretch>
        </p:blipFill>
        <p:spPr>
          <a:xfrm>
            <a:off x="956075" y="149388"/>
            <a:ext cx="2098145" cy="4838699"/>
          </a:xfrm>
          <a:prstGeom prst="rect">
            <a:avLst/>
          </a:prstGeom>
          <a:noFill/>
          <a:ln>
            <a:noFill/>
          </a:ln>
        </p:spPr>
      </p:pic>
      <p:sp>
        <p:nvSpPr>
          <p:cNvPr id="306" name="Google Shape;306;p39"/>
          <p:cNvSpPr txBox="1"/>
          <p:nvPr>
            <p:ph type="ctrTitle"/>
          </p:nvPr>
        </p:nvSpPr>
        <p:spPr>
          <a:xfrm>
            <a:off x="5461900" y="149400"/>
            <a:ext cx="2295000" cy="157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desktop</a:t>
            </a:r>
            <a:endParaRPr/>
          </a:p>
          <a:p>
            <a:pPr indent="0" lvl="0" marL="0" rtl="0" algn="l">
              <a:spcBef>
                <a:spcPts val="0"/>
              </a:spcBef>
              <a:spcAft>
                <a:spcPts val="0"/>
              </a:spcAft>
              <a:buNone/>
            </a:pPr>
            <a:r>
              <a:t/>
            </a:r>
            <a:endParaRPr sz="5000"/>
          </a:p>
        </p:txBody>
      </p:sp>
      <p:sp>
        <p:nvSpPr>
          <p:cNvPr id="307" name="Google Shape;307;p39"/>
          <p:cNvSpPr txBox="1"/>
          <p:nvPr>
            <p:ph type="ctrTitle"/>
          </p:nvPr>
        </p:nvSpPr>
        <p:spPr>
          <a:xfrm rot="-5400000">
            <a:off x="-259200" y="3060315"/>
            <a:ext cx="2295000" cy="157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mobile</a:t>
            </a:r>
            <a:endParaRPr/>
          </a:p>
          <a:p>
            <a:pPr indent="0" lvl="0" marL="0" rtl="0" algn="l">
              <a:spcBef>
                <a:spcPts val="0"/>
              </a:spcBef>
              <a:spcAft>
                <a:spcPts val="0"/>
              </a:spcAft>
              <a:buNone/>
            </a:pPr>
            <a:r>
              <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58" name="Google Shape;58;p13"/>
          <p:cNvPicPr preferRelativeResize="0"/>
          <p:nvPr/>
        </p:nvPicPr>
        <p:blipFill>
          <a:blip r:embed="rId3">
            <a:alphaModFix/>
          </a:blip>
          <a:stretch>
            <a:fillRect/>
          </a:stretch>
        </p:blipFill>
        <p:spPr>
          <a:xfrm>
            <a:off x="4434510" y="50"/>
            <a:ext cx="4709491"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311" name="Shape 311"/>
        <p:cNvGrpSpPr/>
        <p:nvPr/>
      </p:nvGrpSpPr>
      <p:grpSpPr>
        <a:xfrm>
          <a:off x="0" y="0"/>
          <a:ext cx="0" cy="0"/>
          <a:chOff x="0" y="0"/>
          <a:chExt cx="0" cy="0"/>
        </a:xfrm>
      </p:grpSpPr>
      <p:pic>
        <p:nvPicPr>
          <p:cNvPr id="312" name="Google Shape;312;p40"/>
          <p:cNvPicPr preferRelativeResize="0"/>
          <p:nvPr/>
        </p:nvPicPr>
        <p:blipFill>
          <a:blip r:embed="rId3">
            <a:alphaModFix/>
          </a:blip>
          <a:stretch>
            <a:fillRect/>
          </a:stretch>
        </p:blipFill>
        <p:spPr>
          <a:xfrm>
            <a:off x="6506300" y="3953593"/>
            <a:ext cx="2806925" cy="3745883"/>
          </a:xfrm>
          <a:prstGeom prst="rect">
            <a:avLst/>
          </a:prstGeom>
          <a:noFill/>
          <a:ln>
            <a:noFill/>
          </a:ln>
        </p:spPr>
      </p:pic>
      <p:sp>
        <p:nvSpPr>
          <p:cNvPr id="313" name="Google Shape;313;p40"/>
          <p:cNvSpPr txBox="1"/>
          <p:nvPr>
            <p:ph type="ctrTitle"/>
          </p:nvPr>
        </p:nvSpPr>
        <p:spPr>
          <a:xfrm>
            <a:off x="755746" y="416650"/>
            <a:ext cx="7220400" cy="92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Responsive design!</a:t>
            </a:r>
            <a:endParaRPr sz="5000"/>
          </a:p>
        </p:txBody>
      </p:sp>
      <p:pic>
        <p:nvPicPr>
          <p:cNvPr id="314" name="Google Shape;314;p40"/>
          <p:cNvPicPr preferRelativeResize="0"/>
          <p:nvPr/>
        </p:nvPicPr>
        <p:blipFill>
          <a:blip r:embed="rId4">
            <a:alphaModFix/>
          </a:blip>
          <a:stretch>
            <a:fillRect/>
          </a:stretch>
        </p:blipFill>
        <p:spPr>
          <a:xfrm>
            <a:off x="783225" y="1340050"/>
            <a:ext cx="2701148" cy="3346250"/>
          </a:xfrm>
          <a:prstGeom prst="rect">
            <a:avLst/>
          </a:prstGeom>
          <a:noFill/>
          <a:ln>
            <a:noFill/>
          </a:ln>
        </p:spPr>
      </p:pic>
      <p:pic>
        <p:nvPicPr>
          <p:cNvPr id="315" name="Google Shape;315;p40"/>
          <p:cNvPicPr preferRelativeResize="0"/>
          <p:nvPr/>
        </p:nvPicPr>
        <p:blipFill>
          <a:blip r:embed="rId5">
            <a:alphaModFix/>
          </a:blip>
          <a:stretch>
            <a:fillRect/>
          </a:stretch>
        </p:blipFill>
        <p:spPr>
          <a:xfrm>
            <a:off x="4578348" y="1340038"/>
            <a:ext cx="3054053" cy="23852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500"/>
              <a:t>Mobile first </a:t>
            </a:r>
            <a:endParaRPr sz="8500"/>
          </a:p>
          <a:p>
            <a:pPr indent="0" lvl="0" marL="0" rtl="0" algn="l">
              <a:spcBef>
                <a:spcPts val="0"/>
              </a:spcBef>
              <a:spcAft>
                <a:spcPts val="0"/>
              </a:spcAft>
              <a:buNone/>
            </a:pPr>
            <a:r>
              <a:rPr lang="en" sz="8500"/>
              <a:t>design</a:t>
            </a:r>
            <a:endParaRPr sz="8500"/>
          </a:p>
        </p:txBody>
      </p:sp>
      <p:sp>
        <p:nvSpPr>
          <p:cNvPr id="321" name="Google Shape;321;p41"/>
          <p:cNvSpPr txBox="1"/>
          <p:nvPr>
            <p:ph idx="1" type="subTitle"/>
          </p:nvPr>
        </p:nvSpPr>
        <p:spPr>
          <a:xfrm>
            <a:off x="779100" y="39281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Build with low </a:t>
            </a:r>
            <a:r>
              <a:rPr lang="en"/>
              <a:t>power devices in mind</a:t>
            </a:r>
            <a:endParaRPr/>
          </a:p>
        </p:txBody>
      </p:sp>
      <p:pic>
        <p:nvPicPr>
          <p:cNvPr id="322" name="Google Shape;322;p41"/>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2"/>
          <p:cNvPicPr preferRelativeResize="0"/>
          <p:nvPr/>
        </p:nvPicPr>
        <p:blipFill rotWithShape="1">
          <a:blip r:embed="rId3">
            <a:alphaModFix/>
          </a:blip>
          <a:srcRect b="32619" l="0" r="20898" t="0"/>
          <a:stretch/>
        </p:blipFill>
        <p:spPr>
          <a:xfrm>
            <a:off x="5826900" y="1915299"/>
            <a:ext cx="3317100" cy="3775900"/>
          </a:xfrm>
          <a:prstGeom prst="rect">
            <a:avLst/>
          </a:prstGeom>
          <a:noFill/>
          <a:ln>
            <a:noFill/>
          </a:ln>
        </p:spPr>
      </p:pic>
      <p:sp>
        <p:nvSpPr>
          <p:cNvPr id="328" name="Google Shape;328;p42"/>
          <p:cNvSpPr txBox="1"/>
          <p:nvPr>
            <p:ph idx="4294967295" type="title"/>
          </p:nvPr>
        </p:nvSpPr>
        <p:spPr>
          <a:xfrm>
            <a:off x="779100" y="1231299"/>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Mobile first design tools</a:t>
            </a:r>
            <a:endParaRPr sz="4800"/>
          </a:p>
        </p:txBody>
      </p:sp>
      <p:sp>
        <p:nvSpPr>
          <p:cNvPr id="329" name="Google Shape;329;p42"/>
          <p:cNvSpPr txBox="1"/>
          <p:nvPr>
            <p:ph idx="4294967295" type="body"/>
          </p:nvPr>
        </p:nvSpPr>
        <p:spPr>
          <a:xfrm>
            <a:off x="779100" y="1894499"/>
            <a:ext cx="4975500" cy="1960200"/>
          </a:xfrm>
          <a:prstGeom prst="rect">
            <a:avLst/>
          </a:prstGeom>
        </p:spPr>
        <p:txBody>
          <a:bodyPr anchorCtr="0" anchor="t" bIns="0" lIns="0" spcFirstLastPara="1" rIns="0" wrap="square" tIns="0">
            <a:noAutofit/>
          </a:bodyPr>
          <a:lstStyle/>
          <a:p>
            <a:pPr indent="-355600" lvl="0" marL="457200" rtl="0" algn="l">
              <a:lnSpc>
                <a:spcPct val="200000"/>
              </a:lnSpc>
              <a:spcBef>
                <a:spcPts val="0"/>
              </a:spcBef>
              <a:spcAft>
                <a:spcPts val="0"/>
              </a:spcAft>
              <a:buSzPts val="2000"/>
              <a:buChar char="▪"/>
            </a:pPr>
            <a:r>
              <a:rPr lang="en" sz="2000"/>
              <a:t>Responsive units (percentage, vw, rem)</a:t>
            </a:r>
            <a:endParaRPr sz="2000"/>
          </a:p>
          <a:p>
            <a:pPr indent="-355600" lvl="0" marL="457200" rtl="0" algn="l">
              <a:lnSpc>
                <a:spcPct val="200000"/>
              </a:lnSpc>
              <a:spcBef>
                <a:spcPts val="0"/>
              </a:spcBef>
              <a:spcAft>
                <a:spcPts val="0"/>
              </a:spcAft>
              <a:buSzPts val="2000"/>
              <a:buChar char="▪"/>
            </a:pPr>
            <a:r>
              <a:rPr lang="en" sz="2000"/>
              <a:t>Display properties (flex, grid)</a:t>
            </a:r>
            <a:endParaRPr sz="2000"/>
          </a:p>
          <a:p>
            <a:pPr indent="-355600" lvl="0" marL="457200" rtl="0" algn="l">
              <a:lnSpc>
                <a:spcPct val="200000"/>
              </a:lnSpc>
              <a:spcBef>
                <a:spcPts val="0"/>
              </a:spcBef>
              <a:spcAft>
                <a:spcPts val="0"/>
              </a:spcAft>
              <a:buSzPts val="2000"/>
              <a:buChar char="▪"/>
            </a:pPr>
            <a:r>
              <a:rPr lang="en" sz="2000"/>
              <a:t>Media queries</a:t>
            </a:r>
            <a:endParaRPr sz="2000"/>
          </a:p>
        </p:txBody>
      </p:sp>
      <p:sp>
        <p:nvSpPr>
          <p:cNvPr id="330" name="Google Shape;330;p42"/>
          <p:cNvSpPr/>
          <p:nvPr/>
        </p:nvSpPr>
        <p:spPr>
          <a:xfrm>
            <a:off x="783225" y="3661325"/>
            <a:ext cx="4974000" cy="149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txBox="1"/>
          <p:nvPr/>
        </p:nvSpPr>
        <p:spPr>
          <a:xfrm>
            <a:off x="1049700" y="3784127"/>
            <a:ext cx="46509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print</a:t>
            </a:r>
            <a:r>
              <a:rPr lang="en" sz="1050">
                <a:solidFill>
                  <a:srgbClr val="1A1A1A"/>
                </a:solidFill>
                <a:highlight>
                  <a:srgbClr val="FFFFFF"/>
                </a:highlight>
                <a:latin typeface="Consolas"/>
                <a:ea typeface="Consolas"/>
                <a:cs typeface="Consolas"/>
                <a:sym typeface="Consolas"/>
              </a:rPr>
              <a:t> {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'Times New Roman'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Times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
        <p:nvSpPr>
          <p:cNvPr id="332" name="Google Shape;332;p42"/>
          <p:cNvSpPr txBox="1"/>
          <p:nvPr/>
        </p:nvSpPr>
        <p:spPr>
          <a:xfrm>
            <a:off x="1049700" y="3784127"/>
            <a:ext cx="4650900" cy="16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7B1FA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336" name="Shape 336"/>
        <p:cNvGrpSpPr/>
        <p:nvPr/>
      </p:nvGrpSpPr>
      <p:grpSpPr>
        <a:xfrm>
          <a:off x="0" y="0"/>
          <a:ext cx="0" cy="0"/>
          <a:chOff x="0" y="0"/>
          <a:chExt cx="0" cy="0"/>
        </a:xfrm>
      </p:grpSpPr>
      <p:sp>
        <p:nvSpPr>
          <p:cNvPr id="337" name="Google Shape;337;p43"/>
          <p:cNvSpPr txBox="1"/>
          <p:nvPr>
            <p:ph idx="1" type="subTitle"/>
          </p:nvPr>
        </p:nvSpPr>
        <p:spPr>
          <a:xfrm>
            <a:off x="2345525" y="862800"/>
            <a:ext cx="2140800" cy="298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799px</a:t>
            </a:r>
            <a:endParaRPr sz="2000"/>
          </a:p>
        </p:txBody>
      </p:sp>
      <p:sp>
        <p:nvSpPr>
          <p:cNvPr id="338" name="Google Shape;338;p43"/>
          <p:cNvSpPr/>
          <p:nvPr/>
        </p:nvSpPr>
        <p:spPr>
          <a:xfrm>
            <a:off x="2395100" y="1444175"/>
            <a:ext cx="2059200" cy="295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43"/>
          <p:cNvPicPr preferRelativeResize="0"/>
          <p:nvPr/>
        </p:nvPicPr>
        <p:blipFill rotWithShape="1">
          <a:blip r:embed="rId3">
            <a:alphaModFix/>
          </a:blip>
          <a:srcRect b="19465" l="0" r="0" t="4198"/>
          <a:stretch/>
        </p:blipFill>
        <p:spPr>
          <a:xfrm>
            <a:off x="484475" y="1998450"/>
            <a:ext cx="1164650" cy="2050300"/>
          </a:xfrm>
          <a:prstGeom prst="rect">
            <a:avLst/>
          </a:prstGeom>
          <a:noFill/>
          <a:ln>
            <a:noFill/>
          </a:ln>
        </p:spPr>
      </p:pic>
      <p:pic>
        <p:nvPicPr>
          <p:cNvPr id="340" name="Google Shape;340;p43"/>
          <p:cNvPicPr preferRelativeResize="0"/>
          <p:nvPr/>
        </p:nvPicPr>
        <p:blipFill>
          <a:blip r:embed="rId4">
            <a:alphaModFix/>
          </a:blip>
          <a:stretch>
            <a:fillRect/>
          </a:stretch>
        </p:blipFill>
        <p:spPr>
          <a:xfrm>
            <a:off x="2366000" y="1544250"/>
            <a:ext cx="2059251" cy="2551049"/>
          </a:xfrm>
          <a:prstGeom prst="rect">
            <a:avLst/>
          </a:prstGeom>
          <a:noFill/>
          <a:ln>
            <a:noFill/>
          </a:ln>
        </p:spPr>
      </p:pic>
      <p:grpSp>
        <p:nvGrpSpPr>
          <p:cNvPr id="341" name="Google Shape;341;p43"/>
          <p:cNvGrpSpPr/>
          <p:nvPr/>
        </p:nvGrpSpPr>
        <p:grpSpPr>
          <a:xfrm>
            <a:off x="463824" y="1775661"/>
            <a:ext cx="1185299" cy="2458545"/>
            <a:chOff x="159024" y="2080461"/>
            <a:chExt cx="1185299" cy="2458545"/>
          </a:xfrm>
        </p:grpSpPr>
        <p:sp>
          <p:nvSpPr>
            <p:cNvPr id="342" name="Google Shape;342;p43"/>
            <p:cNvSpPr/>
            <p:nvPr/>
          </p:nvSpPr>
          <p:spPr>
            <a:xfrm>
              <a:off x="159024" y="2080461"/>
              <a:ext cx="1185299" cy="2458545"/>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632958" y="4384243"/>
              <a:ext cx="236551" cy="84427"/>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375324" y="2167504"/>
              <a:ext cx="46613" cy="46613"/>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637358" y="2172784"/>
              <a:ext cx="228631" cy="36066"/>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43"/>
          <p:cNvGrpSpPr/>
          <p:nvPr/>
        </p:nvGrpSpPr>
        <p:grpSpPr>
          <a:xfrm>
            <a:off x="2330709" y="1229665"/>
            <a:ext cx="2140919" cy="3303556"/>
            <a:chOff x="1305310" y="238125"/>
            <a:chExt cx="3395050" cy="5238750"/>
          </a:xfrm>
        </p:grpSpPr>
        <p:sp>
          <p:nvSpPr>
            <p:cNvPr id="347" name="Google Shape;347;p43"/>
            <p:cNvSpPr/>
            <p:nvPr/>
          </p:nvSpPr>
          <p:spPr>
            <a:xfrm>
              <a:off x="1305310"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1" name="Google Shape;351;p43"/>
          <p:cNvCxnSpPr/>
          <p:nvPr/>
        </p:nvCxnSpPr>
        <p:spPr>
          <a:xfrm>
            <a:off x="3819650" y="1036650"/>
            <a:ext cx="652200" cy="3900"/>
          </a:xfrm>
          <a:prstGeom prst="straightConnector1">
            <a:avLst/>
          </a:prstGeom>
          <a:noFill/>
          <a:ln cap="flat" cmpd="sng" w="9525">
            <a:solidFill>
              <a:schemeClr val="dk1"/>
            </a:solidFill>
            <a:prstDash val="solid"/>
            <a:round/>
            <a:headEnd len="med" w="med" type="none"/>
            <a:tailEnd len="med" w="med" type="triangle"/>
          </a:ln>
        </p:spPr>
      </p:cxnSp>
      <p:cxnSp>
        <p:nvCxnSpPr>
          <p:cNvPr id="352" name="Google Shape;352;p43"/>
          <p:cNvCxnSpPr/>
          <p:nvPr/>
        </p:nvCxnSpPr>
        <p:spPr>
          <a:xfrm>
            <a:off x="2345518" y="9751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43"/>
          <p:cNvCxnSpPr/>
          <p:nvPr/>
        </p:nvCxnSpPr>
        <p:spPr>
          <a:xfrm>
            <a:off x="4471619" y="9731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3"/>
          <p:cNvCxnSpPr/>
          <p:nvPr/>
        </p:nvCxnSpPr>
        <p:spPr>
          <a:xfrm>
            <a:off x="2345008" y="1040500"/>
            <a:ext cx="645300" cy="10500"/>
          </a:xfrm>
          <a:prstGeom prst="straightConnector1">
            <a:avLst/>
          </a:prstGeom>
          <a:noFill/>
          <a:ln cap="flat" cmpd="sng" w="9525">
            <a:solidFill>
              <a:schemeClr val="dk1"/>
            </a:solidFill>
            <a:prstDash val="solid"/>
            <a:round/>
            <a:headEnd len="med" w="med" type="triangle"/>
            <a:tailEnd len="med" w="med" type="none"/>
          </a:ln>
        </p:spPr>
      </p:cxnSp>
      <p:sp>
        <p:nvSpPr>
          <p:cNvPr id="355" name="Google Shape;355;p43"/>
          <p:cNvSpPr txBox="1"/>
          <p:nvPr>
            <p:ph idx="1" type="subTitle"/>
          </p:nvPr>
        </p:nvSpPr>
        <p:spPr>
          <a:xfrm>
            <a:off x="762352" y="1382425"/>
            <a:ext cx="7149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620px</a:t>
            </a:r>
            <a:endParaRPr sz="2000"/>
          </a:p>
        </p:txBody>
      </p:sp>
      <p:cxnSp>
        <p:nvCxnSpPr>
          <p:cNvPr id="356" name="Google Shape;356;p43"/>
          <p:cNvCxnSpPr/>
          <p:nvPr/>
        </p:nvCxnSpPr>
        <p:spPr>
          <a:xfrm>
            <a:off x="1439000" y="1560125"/>
            <a:ext cx="235500" cy="0"/>
          </a:xfrm>
          <a:prstGeom prst="straightConnector1">
            <a:avLst/>
          </a:prstGeom>
          <a:noFill/>
          <a:ln cap="flat" cmpd="sng" w="9525">
            <a:solidFill>
              <a:schemeClr val="dk1"/>
            </a:solidFill>
            <a:prstDash val="solid"/>
            <a:round/>
            <a:headEnd len="med" w="med" type="none"/>
            <a:tailEnd len="med" w="med" type="triangle"/>
          </a:ln>
        </p:spPr>
      </p:cxnSp>
      <p:cxnSp>
        <p:nvCxnSpPr>
          <p:cNvPr id="357" name="Google Shape;357;p43"/>
          <p:cNvCxnSpPr/>
          <p:nvPr/>
        </p:nvCxnSpPr>
        <p:spPr>
          <a:xfrm>
            <a:off x="467494" y="1494731"/>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58" name="Google Shape;358;p43"/>
          <p:cNvCxnSpPr/>
          <p:nvPr/>
        </p:nvCxnSpPr>
        <p:spPr>
          <a:xfrm>
            <a:off x="1674491" y="1492800"/>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59" name="Google Shape;359;p43"/>
          <p:cNvCxnSpPr/>
          <p:nvPr/>
        </p:nvCxnSpPr>
        <p:spPr>
          <a:xfrm>
            <a:off x="459088" y="1560125"/>
            <a:ext cx="242700" cy="0"/>
          </a:xfrm>
          <a:prstGeom prst="straightConnector1">
            <a:avLst/>
          </a:prstGeom>
          <a:noFill/>
          <a:ln cap="flat" cmpd="sng" w="9525">
            <a:solidFill>
              <a:schemeClr val="dk1"/>
            </a:solidFill>
            <a:prstDash val="solid"/>
            <a:round/>
            <a:headEnd len="med" w="med" type="triangle"/>
            <a:tailEnd len="med" w="med" type="none"/>
          </a:ln>
        </p:spPr>
      </p:cxnSp>
      <p:pic>
        <p:nvPicPr>
          <p:cNvPr id="360" name="Google Shape;360;p43"/>
          <p:cNvPicPr preferRelativeResize="0"/>
          <p:nvPr/>
        </p:nvPicPr>
        <p:blipFill rotWithShape="1">
          <a:blip r:embed="rId5">
            <a:alphaModFix/>
          </a:blip>
          <a:srcRect b="32619" l="0" r="20898" t="0"/>
          <a:stretch/>
        </p:blipFill>
        <p:spPr>
          <a:xfrm>
            <a:off x="5882825" y="3902150"/>
            <a:ext cx="2732151" cy="3110049"/>
          </a:xfrm>
          <a:prstGeom prst="rect">
            <a:avLst/>
          </a:prstGeom>
          <a:noFill/>
          <a:ln>
            <a:noFill/>
          </a:ln>
        </p:spPr>
      </p:pic>
      <p:pic>
        <p:nvPicPr>
          <p:cNvPr id="361" name="Google Shape;361;p43"/>
          <p:cNvPicPr preferRelativeResize="0"/>
          <p:nvPr/>
        </p:nvPicPr>
        <p:blipFill rotWithShape="1">
          <a:blip r:embed="rId6">
            <a:alphaModFix/>
          </a:blip>
          <a:srcRect b="10332" l="0" r="0" t="3704"/>
          <a:stretch/>
        </p:blipFill>
        <p:spPr>
          <a:xfrm>
            <a:off x="5392825" y="1415575"/>
            <a:ext cx="3054051" cy="2050299"/>
          </a:xfrm>
          <a:prstGeom prst="rect">
            <a:avLst/>
          </a:prstGeom>
          <a:noFill/>
          <a:ln>
            <a:noFill/>
          </a:ln>
        </p:spPr>
      </p:pic>
      <p:grpSp>
        <p:nvGrpSpPr>
          <p:cNvPr id="362" name="Google Shape;362;p43"/>
          <p:cNvGrpSpPr/>
          <p:nvPr/>
        </p:nvGrpSpPr>
        <p:grpSpPr>
          <a:xfrm rot="5400000">
            <a:off x="5819409" y="791740"/>
            <a:ext cx="2140919" cy="3303556"/>
            <a:chOff x="1305310" y="238125"/>
            <a:chExt cx="3395050" cy="5238750"/>
          </a:xfrm>
        </p:grpSpPr>
        <p:sp>
          <p:nvSpPr>
            <p:cNvPr id="363" name="Google Shape;363;p43"/>
            <p:cNvSpPr/>
            <p:nvPr/>
          </p:nvSpPr>
          <p:spPr>
            <a:xfrm>
              <a:off x="1305310"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3"/>
          <p:cNvSpPr txBox="1"/>
          <p:nvPr>
            <p:ph idx="1" type="subTitle"/>
          </p:nvPr>
        </p:nvSpPr>
        <p:spPr>
          <a:xfrm>
            <a:off x="5238893" y="862800"/>
            <a:ext cx="3302700" cy="298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800</a:t>
            </a:r>
            <a:r>
              <a:rPr lang="en" sz="2000"/>
              <a:t>px</a:t>
            </a:r>
            <a:endParaRPr sz="2000"/>
          </a:p>
        </p:txBody>
      </p:sp>
      <p:cxnSp>
        <p:nvCxnSpPr>
          <p:cNvPr id="368" name="Google Shape;368;p43"/>
          <p:cNvCxnSpPr/>
          <p:nvPr/>
        </p:nvCxnSpPr>
        <p:spPr>
          <a:xfrm>
            <a:off x="7306075" y="1040550"/>
            <a:ext cx="1213200" cy="0"/>
          </a:xfrm>
          <a:prstGeom prst="straightConnector1">
            <a:avLst/>
          </a:prstGeom>
          <a:noFill/>
          <a:ln cap="flat" cmpd="sng" w="9525">
            <a:solidFill>
              <a:schemeClr val="dk1"/>
            </a:solidFill>
            <a:prstDash val="solid"/>
            <a:round/>
            <a:headEnd len="med" w="med" type="none"/>
            <a:tailEnd len="med" w="med" type="triangle"/>
          </a:ln>
        </p:spPr>
      </p:cxnSp>
      <p:cxnSp>
        <p:nvCxnSpPr>
          <p:cNvPr id="369" name="Google Shape;369;p43"/>
          <p:cNvCxnSpPr/>
          <p:nvPr/>
        </p:nvCxnSpPr>
        <p:spPr>
          <a:xfrm>
            <a:off x="5238882" y="9751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70" name="Google Shape;370;p43"/>
          <p:cNvCxnSpPr/>
          <p:nvPr/>
        </p:nvCxnSpPr>
        <p:spPr>
          <a:xfrm>
            <a:off x="8518958" y="9731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371" name="Google Shape;371;p43"/>
          <p:cNvCxnSpPr/>
          <p:nvPr/>
        </p:nvCxnSpPr>
        <p:spPr>
          <a:xfrm>
            <a:off x="5238096" y="1040500"/>
            <a:ext cx="1238700" cy="0"/>
          </a:xfrm>
          <a:prstGeom prst="straightConnector1">
            <a:avLst/>
          </a:prstGeom>
          <a:noFill/>
          <a:ln cap="flat" cmpd="sng" w="9525">
            <a:solidFill>
              <a:schemeClr val="dk1"/>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375" name="Shape 375"/>
        <p:cNvGrpSpPr/>
        <p:nvPr/>
      </p:nvGrpSpPr>
      <p:grpSpPr>
        <a:xfrm>
          <a:off x="0" y="0"/>
          <a:ext cx="0" cy="0"/>
          <a:chOff x="0" y="0"/>
          <a:chExt cx="0" cy="0"/>
        </a:xfrm>
      </p:grpSpPr>
      <p:pic>
        <p:nvPicPr>
          <p:cNvPr id="376" name="Google Shape;376;p44"/>
          <p:cNvPicPr preferRelativeResize="0"/>
          <p:nvPr/>
        </p:nvPicPr>
        <p:blipFill rotWithShape="1">
          <a:blip r:embed="rId3">
            <a:alphaModFix/>
          </a:blip>
          <a:srcRect b="32619" l="0" r="20898" t="0"/>
          <a:stretch/>
        </p:blipFill>
        <p:spPr>
          <a:xfrm>
            <a:off x="6654950" y="2121975"/>
            <a:ext cx="2732151" cy="3110049"/>
          </a:xfrm>
          <a:prstGeom prst="rect">
            <a:avLst/>
          </a:prstGeom>
          <a:noFill/>
          <a:ln>
            <a:noFill/>
          </a:ln>
        </p:spPr>
      </p:pic>
      <p:pic>
        <p:nvPicPr>
          <p:cNvPr id="377" name="Google Shape;377;p44"/>
          <p:cNvPicPr preferRelativeResize="0"/>
          <p:nvPr/>
        </p:nvPicPr>
        <p:blipFill rotWithShape="1">
          <a:blip r:embed="rId4">
            <a:alphaModFix/>
          </a:blip>
          <a:srcRect b="0" l="8975" r="8071" t="0"/>
          <a:stretch/>
        </p:blipFill>
        <p:spPr>
          <a:xfrm>
            <a:off x="1235753" y="1306661"/>
            <a:ext cx="4982841" cy="3331871"/>
          </a:xfrm>
          <a:prstGeom prst="rect">
            <a:avLst/>
          </a:prstGeom>
          <a:noFill/>
          <a:ln>
            <a:noFill/>
          </a:ln>
        </p:spPr>
      </p:pic>
      <p:grpSp>
        <p:nvGrpSpPr>
          <p:cNvPr id="378" name="Google Shape;378;p44"/>
          <p:cNvGrpSpPr/>
          <p:nvPr/>
        </p:nvGrpSpPr>
        <p:grpSpPr>
          <a:xfrm>
            <a:off x="536197" y="1183847"/>
            <a:ext cx="6299702" cy="3690920"/>
            <a:chOff x="1177450" y="241631"/>
            <a:chExt cx="6173152" cy="3616776"/>
          </a:xfrm>
        </p:grpSpPr>
        <p:sp>
          <p:nvSpPr>
            <p:cNvPr id="379" name="Google Shape;379;p4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4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4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4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3" name="Google Shape;383;p44"/>
          <p:cNvSpPr txBox="1"/>
          <p:nvPr>
            <p:ph idx="1" type="subTitle"/>
          </p:nvPr>
        </p:nvSpPr>
        <p:spPr>
          <a:xfrm>
            <a:off x="1060935" y="719250"/>
            <a:ext cx="5250000" cy="3423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1240px</a:t>
            </a:r>
            <a:endParaRPr sz="2000"/>
          </a:p>
        </p:txBody>
      </p:sp>
      <p:cxnSp>
        <p:nvCxnSpPr>
          <p:cNvPr id="384" name="Google Shape;384;p44"/>
          <p:cNvCxnSpPr/>
          <p:nvPr/>
        </p:nvCxnSpPr>
        <p:spPr>
          <a:xfrm>
            <a:off x="4222997" y="922755"/>
            <a:ext cx="2087700" cy="0"/>
          </a:xfrm>
          <a:prstGeom prst="straightConnector1">
            <a:avLst/>
          </a:prstGeom>
          <a:noFill/>
          <a:ln cap="flat" cmpd="sng" w="9525">
            <a:solidFill>
              <a:schemeClr val="dk1"/>
            </a:solidFill>
            <a:prstDash val="solid"/>
            <a:round/>
            <a:headEnd len="med" w="med" type="none"/>
            <a:tailEnd len="med" w="med" type="triangle"/>
          </a:ln>
        </p:spPr>
      </p:cxnSp>
      <p:cxnSp>
        <p:nvCxnSpPr>
          <p:cNvPr id="385" name="Google Shape;385;p44"/>
          <p:cNvCxnSpPr/>
          <p:nvPr/>
        </p:nvCxnSpPr>
        <p:spPr>
          <a:xfrm>
            <a:off x="1060924" y="847864"/>
            <a:ext cx="0" cy="149700"/>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44"/>
          <p:cNvCxnSpPr/>
          <p:nvPr/>
        </p:nvCxnSpPr>
        <p:spPr>
          <a:xfrm>
            <a:off x="6310818" y="845653"/>
            <a:ext cx="0" cy="14970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44"/>
          <p:cNvCxnSpPr/>
          <p:nvPr/>
        </p:nvCxnSpPr>
        <p:spPr>
          <a:xfrm>
            <a:off x="1057108" y="922755"/>
            <a:ext cx="2093400" cy="0"/>
          </a:xfrm>
          <a:prstGeom prst="straightConnector1">
            <a:avLst/>
          </a:prstGeom>
          <a:noFill/>
          <a:ln cap="flat" cmpd="sng" w="9525">
            <a:solidFill>
              <a:schemeClr val="dk1"/>
            </a:solidFill>
            <a:prstDash val="solid"/>
            <a:round/>
            <a:headEnd len="med" w="med" type="triangle"/>
            <a:tailEnd len="med" w="med" type="none"/>
          </a:ln>
        </p:spPr>
      </p:cxnSp>
      <p:sp>
        <p:nvSpPr>
          <p:cNvPr id="388" name="Google Shape;388;p44"/>
          <p:cNvSpPr/>
          <p:nvPr/>
        </p:nvSpPr>
        <p:spPr>
          <a:xfrm>
            <a:off x="1401275" y="1994675"/>
            <a:ext cx="18087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3305275" y="1994675"/>
            <a:ext cx="27321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a:off x="1401275" y="1994675"/>
            <a:ext cx="1808700" cy="2366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3305275" y="1994675"/>
            <a:ext cx="2732100" cy="5553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3305275" y="2549975"/>
            <a:ext cx="2732100" cy="252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3305275" y="2801975"/>
            <a:ext cx="2732100" cy="252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3305275" y="3051875"/>
            <a:ext cx="2732100" cy="3948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1401275" y="1994675"/>
            <a:ext cx="18087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399" name="Shape 399"/>
        <p:cNvGrpSpPr/>
        <p:nvPr/>
      </p:nvGrpSpPr>
      <p:grpSpPr>
        <a:xfrm>
          <a:off x="0" y="0"/>
          <a:ext cx="0" cy="0"/>
          <a:chOff x="0" y="0"/>
          <a:chExt cx="0" cy="0"/>
        </a:xfrm>
      </p:grpSpPr>
      <p:pic>
        <p:nvPicPr>
          <p:cNvPr id="400" name="Google Shape;400;p45"/>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01" name="Google Shape;401;p45"/>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402" name="Google Shape;402;p45"/>
          <p:cNvSpPr/>
          <p:nvPr/>
        </p:nvSpPr>
        <p:spPr>
          <a:xfrm>
            <a:off x="783225" y="2042875"/>
            <a:ext cx="7494600" cy="24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04" name="Google Shape;404;p45"/>
          <p:cNvSpPr txBox="1"/>
          <p:nvPr/>
        </p:nvSpPr>
        <p:spPr>
          <a:xfrm>
            <a:off x="1049700" y="2205375"/>
            <a:ext cx="7289400" cy="2481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"about-text"</a:t>
            </a:r>
            <a:r>
              <a:rPr lang="en" sz="1050">
                <a:solidFill>
                  <a:srgbClr val="398BC9"/>
                </a:solidFill>
                <a:highlight>
                  <a:srgbClr val="FFFF00"/>
                </a:highlight>
                <a:latin typeface="Consolas"/>
                <a:ea typeface="Consolas"/>
                <a:cs typeface="Consolas"/>
                <a:sym typeface="Consolas"/>
              </a:rPr>
              <a:t>&gt;  </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a:t>
            </a:r>
            <a:r>
              <a:rPr lang="en" sz="1050">
                <a:solidFill>
                  <a:srgbClr val="1A1A1A"/>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consequatur blanditiis inventore debitis fuga numquam voluptate arc...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00"/>
                </a:highlight>
                <a:latin typeface="Consolas"/>
                <a:ea typeface="Consolas"/>
                <a:cs typeface="Consolas"/>
                <a:sym typeface="Consolas"/>
              </a:rPr>
              <a:t>    &lt;/div&gt;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08"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10" name="Google Shape;410;p46"/>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11" name="Google Shape;411;p46"/>
          <p:cNvSpPr/>
          <p:nvPr/>
        </p:nvSpPr>
        <p:spPr>
          <a:xfrm>
            <a:off x="783225" y="2042875"/>
            <a:ext cx="7494600" cy="24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6"/>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13" name="Google Shape;413;p46"/>
          <p:cNvSpPr txBox="1"/>
          <p:nvPr/>
        </p:nvSpPr>
        <p:spPr>
          <a:xfrm>
            <a:off x="1049700" y="2205375"/>
            <a:ext cx="7289400" cy="2701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.about-text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17" name="Shape 417"/>
        <p:cNvGrpSpPr/>
        <p:nvPr/>
      </p:nvGrpSpPr>
      <p:grpSpPr>
        <a:xfrm>
          <a:off x="0" y="0"/>
          <a:ext cx="0" cy="0"/>
          <a:chOff x="0" y="0"/>
          <a:chExt cx="0" cy="0"/>
        </a:xfrm>
      </p:grpSpPr>
      <p:pic>
        <p:nvPicPr>
          <p:cNvPr id="418" name="Google Shape;418;p47"/>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19" name="Google Shape;419;p47"/>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20" name="Google Shape;420;p47"/>
          <p:cNvSpPr/>
          <p:nvPr/>
        </p:nvSpPr>
        <p:spPr>
          <a:xfrm>
            <a:off x="783225" y="2042875"/>
            <a:ext cx="7494600" cy="18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22" name="Google Shape;422;p47"/>
          <p:cNvSpPr txBox="1"/>
          <p:nvPr/>
        </p:nvSpPr>
        <p:spPr>
          <a:xfrm>
            <a:off x="1049700" y="2205375"/>
            <a:ext cx="72894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26" name="Shape 426"/>
        <p:cNvGrpSpPr/>
        <p:nvPr/>
      </p:nvGrpSpPr>
      <p:grpSpPr>
        <a:xfrm>
          <a:off x="0" y="0"/>
          <a:ext cx="0" cy="0"/>
          <a:chOff x="0" y="0"/>
          <a:chExt cx="0" cy="0"/>
        </a:xfrm>
      </p:grpSpPr>
      <p:sp>
        <p:nvSpPr>
          <p:cNvPr id="427" name="Google Shape;427;p48"/>
          <p:cNvSpPr txBox="1"/>
          <p:nvPr>
            <p:ph type="ctrTitle"/>
          </p:nvPr>
        </p:nvSpPr>
        <p:spPr>
          <a:xfrm>
            <a:off x="779100" y="984950"/>
            <a:ext cx="6957300" cy="335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interactivity </a:t>
            </a:r>
            <a:endParaRPr/>
          </a:p>
          <a:p>
            <a:pPr indent="0" lvl="0" marL="0" rtl="0" algn="l">
              <a:spcBef>
                <a:spcPts val="0"/>
              </a:spcBef>
              <a:spcAft>
                <a:spcPts val="0"/>
              </a:spcAft>
              <a:buNone/>
            </a:pPr>
            <a:r>
              <a:rPr lang="en"/>
              <a:t>with CSS</a:t>
            </a:r>
            <a:endParaRPr/>
          </a:p>
          <a:p>
            <a:pPr indent="0" lvl="0" marL="0" rtl="0" algn="l">
              <a:spcBef>
                <a:spcPts val="0"/>
              </a:spcBef>
              <a:spcAft>
                <a:spcPts val="0"/>
              </a:spcAft>
              <a:buNone/>
            </a:pPr>
            <a:r>
              <a:t/>
            </a:r>
            <a:endParaRPr sz="5000"/>
          </a:p>
        </p:txBody>
      </p:sp>
      <p:pic>
        <p:nvPicPr>
          <p:cNvPr id="428" name="Google Shape;428;p4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29" name="Google Shape;429;p48"/>
          <p:cNvSpPr txBox="1"/>
          <p:nvPr>
            <p:ph idx="4294967295" type="subTitle"/>
          </p:nvPr>
        </p:nvSpPr>
        <p:spPr>
          <a:xfrm>
            <a:off x="779100" y="3775725"/>
            <a:ext cx="5662500" cy="1487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33" name="Shape 433"/>
        <p:cNvGrpSpPr/>
        <p:nvPr/>
      </p:nvGrpSpPr>
      <p:grpSpPr>
        <a:xfrm>
          <a:off x="0" y="0"/>
          <a:ext cx="0" cy="0"/>
          <a:chOff x="0" y="0"/>
          <a:chExt cx="0" cy="0"/>
        </a:xfrm>
      </p:grpSpPr>
      <p:sp>
        <p:nvSpPr>
          <p:cNvPr id="434" name="Google Shape;434;p4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Hover states</a:t>
            </a:r>
            <a:endParaRPr/>
          </a:p>
          <a:p>
            <a:pPr indent="0" lvl="0" marL="0" rtl="0" algn="l">
              <a:spcBef>
                <a:spcPts val="0"/>
              </a:spcBef>
              <a:spcAft>
                <a:spcPts val="0"/>
              </a:spcAft>
              <a:buNone/>
            </a:pPr>
            <a:r>
              <a:t/>
            </a:r>
            <a:endParaRPr sz="5000"/>
          </a:p>
        </p:txBody>
      </p:sp>
      <p:sp>
        <p:nvSpPr>
          <p:cNvPr id="435" name="Google Shape;435;p49"/>
          <p:cNvSpPr/>
          <p:nvPr/>
        </p:nvSpPr>
        <p:spPr>
          <a:xfrm>
            <a:off x="783225" y="3566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37" name="Google Shape;437;p49"/>
          <p:cNvSpPr txBox="1"/>
          <p:nvPr/>
        </p:nvSpPr>
        <p:spPr>
          <a:xfrm>
            <a:off x="1049700" y="3729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438" name="Google Shape;438;p49"/>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39" name="Google Shape;439;p49"/>
          <p:cNvSpPr txBox="1"/>
          <p:nvPr>
            <p:ph idx="4294967295" type="subTitle"/>
          </p:nvPr>
        </p:nvSpPr>
        <p:spPr>
          <a:xfrm>
            <a:off x="779100" y="20993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64" name="Google Shape;64;p14"/>
          <p:cNvPicPr preferRelativeResize="0"/>
          <p:nvPr/>
        </p:nvPicPr>
        <p:blipFill>
          <a:blip r:embed="rId3">
            <a:alphaModFix/>
          </a:blip>
          <a:stretch>
            <a:fillRect/>
          </a:stretch>
        </p:blipFill>
        <p:spPr>
          <a:xfrm>
            <a:off x="4356807" y="50"/>
            <a:ext cx="4787193"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43" name="Shape 443"/>
        <p:cNvGrpSpPr/>
        <p:nvPr/>
      </p:nvGrpSpPr>
      <p:grpSpPr>
        <a:xfrm>
          <a:off x="0" y="0"/>
          <a:ext cx="0" cy="0"/>
          <a:chOff x="0" y="0"/>
          <a:chExt cx="0" cy="0"/>
        </a:xfrm>
      </p:grpSpPr>
      <p:sp>
        <p:nvSpPr>
          <p:cNvPr id="444" name="Google Shape;444;p5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45" name="Google Shape;445;p50"/>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txBox="1"/>
          <p:nvPr/>
        </p:nvSpPr>
        <p:spPr>
          <a:xfrm>
            <a:off x="1049700" y="2376975"/>
            <a:ext cx="46509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pic>
        <p:nvPicPr>
          <p:cNvPr id="447" name="Google Shape;447;p50"/>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48" name="Google Shape;448;p50"/>
          <p:cNvSpPr txBox="1"/>
          <p:nvPr/>
        </p:nvSpPr>
        <p:spPr>
          <a:xfrm>
            <a:off x="1049700" y="3918425"/>
            <a:ext cx="5379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52" name="Shape 452"/>
        <p:cNvGrpSpPr/>
        <p:nvPr/>
      </p:nvGrpSpPr>
      <p:grpSpPr>
        <a:xfrm>
          <a:off x="0" y="0"/>
          <a:ext cx="0" cy="0"/>
          <a:chOff x="0" y="0"/>
          <a:chExt cx="0" cy="0"/>
        </a:xfrm>
      </p:grpSpPr>
      <p:sp>
        <p:nvSpPr>
          <p:cNvPr id="453" name="Google Shape;453;p51"/>
          <p:cNvSpPr txBox="1"/>
          <p:nvPr>
            <p:ph type="ctrTitle"/>
          </p:nvPr>
        </p:nvSpPr>
        <p:spPr>
          <a:xfrm>
            <a:off x="779100" y="984950"/>
            <a:ext cx="6957300" cy="157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Index.html</a:t>
            </a:r>
            <a:endParaRPr sz="5000"/>
          </a:p>
        </p:txBody>
      </p:sp>
      <p:sp>
        <p:nvSpPr>
          <p:cNvPr id="454" name="Google Shape;454;p51"/>
          <p:cNvSpPr/>
          <p:nvPr/>
        </p:nvSpPr>
        <p:spPr>
          <a:xfrm>
            <a:off x="783225" y="2120200"/>
            <a:ext cx="4974000" cy="90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txBox="1"/>
          <p:nvPr/>
        </p:nvSpPr>
        <p:spPr>
          <a:xfrm>
            <a:off x="1049700" y="2376975"/>
            <a:ext cx="46509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AF33A6"/>
              </a:solidFill>
              <a:highlight>
                <a:srgbClr val="FFFFFF"/>
              </a:highlight>
              <a:latin typeface="Consolas"/>
              <a:ea typeface="Consolas"/>
              <a:cs typeface="Consolas"/>
              <a:sym typeface="Consolas"/>
            </a:endParaRPr>
          </a:p>
        </p:txBody>
      </p:sp>
      <p:pic>
        <p:nvPicPr>
          <p:cNvPr id="456" name="Google Shape;456;p51"/>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60" name="Shape 460"/>
        <p:cNvGrpSpPr/>
        <p:nvPr/>
      </p:nvGrpSpPr>
      <p:grpSpPr>
        <a:xfrm>
          <a:off x="0" y="0"/>
          <a:ext cx="0" cy="0"/>
          <a:chOff x="0" y="0"/>
          <a:chExt cx="0" cy="0"/>
        </a:xfrm>
      </p:grpSpPr>
      <p:sp>
        <p:nvSpPr>
          <p:cNvPr id="461" name="Google Shape;461;p5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62" name="Google Shape;462;p52"/>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txBox="1"/>
          <p:nvPr/>
        </p:nvSpPr>
        <p:spPr>
          <a:xfrm>
            <a:off x="1049700" y="2376975"/>
            <a:ext cx="4650900" cy="20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464" name="Google Shape;464;p5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68" name="Shape 468"/>
        <p:cNvGrpSpPr/>
        <p:nvPr/>
      </p:nvGrpSpPr>
      <p:grpSpPr>
        <a:xfrm>
          <a:off x="0" y="0"/>
          <a:ext cx="0" cy="0"/>
          <a:chOff x="0" y="0"/>
          <a:chExt cx="0" cy="0"/>
        </a:xfrm>
      </p:grpSpPr>
      <p:sp>
        <p:nvSpPr>
          <p:cNvPr id="469" name="Google Shape;469;p5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70" name="Google Shape;470;p53"/>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txBox="1"/>
          <p:nvPr/>
        </p:nvSpPr>
        <p:spPr>
          <a:xfrm>
            <a:off x="1049700" y="2376975"/>
            <a:ext cx="4650900" cy="27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472" name="Google Shape;472;p53"/>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76" name="Shape 476"/>
        <p:cNvGrpSpPr/>
        <p:nvPr/>
      </p:nvGrpSpPr>
      <p:grpSpPr>
        <a:xfrm>
          <a:off x="0" y="0"/>
          <a:ext cx="0" cy="0"/>
          <a:chOff x="0" y="0"/>
          <a:chExt cx="0" cy="0"/>
        </a:xfrm>
      </p:grpSpPr>
      <p:sp>
        <p:nvSpPr>
          <p:cNvPr id="477" name="Google Shape;477;p54"/>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78" name="Google Shape;478;p54"/>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
          <p:cNvSpPr txBox="1"/>
          <p:nvPr/>
        </p:nvSpPr>
        <p:spPr>
          <a:xfrm>
            <a:off x="1049700" y="2376975"/>
            <a:ext cx="4650900" cy="29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margin-right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margin-bottom</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border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a:t>
            </a:r>
            <a:r>
              <a:rPr lang="en" sz="1050">
                <a:solidFill>
                  <a:srgbClr val="7B1FA2"/>
                </a:solidFill>
                <a:highlight>
                  <a:srgbClr val="FFFF00"/>
                </a:highlight>
                <a:latin typeface="Consolas"/>
                <a:ea typeface="Consolas"/>
                <a:cs typeface="Consolas"/>
                <a:sym typeface="Consolas"/>
              </a:rPr>
              <a:t>px</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solid</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background-color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480" name="Google Shape;480;p54"/>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84" name="Shape 484"/>
        <p:cNvGrpSpPr/>
        <p:nvPr/>
      </p:nvGrpSpPr>
      <p:grpSpPr>
        <a:xfrm>
          <a:off x="0" y="0"/>
          <a:ext cx="0" cy="0"/>
          <a:chOff x="0" y="0"/>
          <a:chExt cx="0" cy="0"/>
        </a:xfrm>
      </p:grpSpPr>
      <p:sp>
        <p:nvSpPr>
          <p:cNvPr id="485" name="Google Shape;485;p55"/>
          <p:cNvSpPr txBox="1"/>
          <p:nvPr>
            <p:ph type="ctrTitle"/>
          </p:nvPr>
        </p:nvSpPr>
        <p:spPr>
          <a:xfrm>
            <a:off x="779100" y="984950"/>
            <a:ext cx="6957300" cy="157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Index.html</a:t>
            </a:r>
            <a:endParaRPr sz="5000"/>
          </a:p>
        </p:txBody>
      </p:sp>
      <p:sp>
        <p:nvSpPr>
          <p:cNvPr id="486" name="Google Shape;486;p55"/>
          <p:cNvSpPr/>
          <p:nvPr/>
        </p:nvSpPr>
        <p:spPr>
          <a:xfrm>
            <a:off x="783225" y="2120200"/>
            <a:ext cx="4974000" cy="22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txBox="1"/>
          <p:nvPr/>
        </p:nvSpPr>
        <p:spPr>
          <a:xfrm>
            <a:off x="1049700" y="2376975"/>
            <a:ext cx="4650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&lt;header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33333"/>
                </a:solidFill>
                <a:highlight>
                  <a:srgbClr val="FFFFFF"/>
                </a:highlight>
                <a:latin typeface="Consolas"/>
                <a:ea typeface="Consolas"/>
                <a:cs typeface="Consolas"/>
                <a:sym typeface="Consolas"/>
              </a:rPr>
              <a:t>...</a:t>
            </a:r>
            <a:endParaRPr sz="1050">
              <a:solidFill>
                <a:srgbClr val="333333"/>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p:txBody>
      </p:sp>
      <p:pic>
        <p:nvPicPr>
          <p:cNvPr id="488" name="Google Shape;488;p5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92" name="Shape 492"/>
        <p:cNvGrpSpPr/>
        <p:nvPr/>
      </p:nvGrpSpPr>
      <p:grpSpPr>
        <a:xfrm>
          <a:off x="0" y="0"/>
          <a:ext cx="0" cy="0"/>
          <a:chOff x="0" y="0"/>
          <a:chExt cx="0" cy="0"/>
        </a:xfrm>
      </p:grpSpPr>
      <p:sp>
        <p:nvSpPr>
          <p:cNvPr id="493" name="Google Shape;493;p5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94" name="Google Shape;494;p56"/>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6"/>
          <p:cNvSpPr txBox="1"/>
          <p:nvPr/>
        </p:nvSpPr>
        <p:spPr>
          <a:xfrm>
            <a:off x="1049700" y="2376975"/>
            <a:ext cx="46509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100</a:t>
            </a:r>
            <a:r>
              <a:rPr lang="en" sz="1050">
                <a:solidFill>
                  <a:srgbClr val="7B1FA2"/>
                </a:solidFill>
                <a:highlight>
                  <a:srgbClr val="FFFF00"/>
                </a:highlight>
                <a:latin typeface="Consolas"/>
                <a:ea typeface="Consolas"/>
                <a:cs typeface="Consolas"/>
                <a:sym typeface="Consolas"/>
              </a:rPr>
              <a: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AF33A6"/>
                </a:solidFill>
                <a:highlight>
                  <a:srgbClr val="FFFF00"/>
                </a:highlight>
                <a:latin typeface="Consolas"/>
                <a:ea typeface="Consolas"/>
                <a:cs typeface="Consolas"/>
                <a:sym typeface="Consolas"/>
              </a:rPr>
              <a:t>.about-img:hover</a:t>
            </a:r>
            <a:r>
              <a:rPr lang="en" sz="1050">
                <a:solidFill>
                  <a:srgbClr val="1A1A1A"/>
                </a:solidFill>
                <a:highlight>
                  <a:srgbClr val="FFFF00"/>
                </a:highlight>
                <a:latin typeface="Consolas"/>
                <a:ea typeface="Consolas"/>
                <a:cs typeface="Consolas"/>
                <a:sym typeface="Consolas"/>
              </a:rPr>
              <a:t> {</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0</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496" name="Google Shape;496;p56"/>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00" name="Shape 500"/>
        <p:cNvGrpSpPr/>
        <p:nvPr/>
      </p:nvGrpSpPr>
      <p:grpSpPr>
        <a:xfrm>
          <a:off x="0" y="0"/>
          <a:ext cx="0" cy="0"/>
          <a:chOff x="0" y="0"/>
          <a:chExt cx="0" cy="0"/>
        </a:xfrm>
      </p:grpSpPr>
      <p:pic>
        <p:nvPicPr>
          <p:cNvPr id="501" name="Google Shape;501;p5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02" name="Google Shape;502;p57"/>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600"/>
              <a:t>Block vs inline</a:t>
            </a:r>
            <a:endParaRPr sz="8600"/>
          </a:p>
        </p:txBody>
      </p:sp>
      <p:sp>
        <p:nvSpPr>
          <p:cNvPr id="503" name="Google Shape;503;p57"/>
          <p:cNvSpPr txBox="1"/>
          <p:nvPr>
            <p:ph idx="1" type="subTitle"/>
          </p:nvPr>
        </p:nvSpPr>
        <p:spPr>
          <a:xfrm>
            <a:off x="779100" y="39281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CSS display types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07" name="Shape 507"/>
        <p:cNvGrpSpPr/>
        <p:nvPr/>
      </p:nvGrpSpPr>
      <p:grpSpPr>
        <a:xfrm>
          <a:off x="0" y="0"/>
          <a:ext cx="0" cy="0"/>
          <a:chOff x="0" y="0"/>
          <a:chExt cx="0" cy="0"/>
        </a:xfrm>
      </p:grpSpPr>
      <p:pic>
        <p:nvPicPr>
          <p:cNvPr id="508" name="Google Shape;508;p58"/>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09" name="Google Shape;509;p58"/>
          <p:cNvSpPr txBox="1"/>
          <p:nvPr>
            <p:ph type="ctrTitle"/>
          </p:nvPr>
        </p:nvSpPr>
        <p:spPr>
          <a:xfrm>
            <a:off x="779100" y="822346"/>
            <a:ext cx="4960500" cy="22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600"/>
              <a:t>D</a:t>
            </a:r>
            <a:r>
              <a:rPr lang="en" sz="7600"/>
              <a:t>isplay: Block;</a:t>
            </a:r>
            <a:r>
              <a:rPr lang="en" sz="8600"/>
              <a:t> </a:t>
            </a:r>
            <a:endParaRPr sz="8600"/>
          </a:p>
        </p:txBody>
      </p:sp>
      <p:sp>
        <p:nvSpPr>
          <p:cNvPr id="510" name="Google Shape;510;p58"/>
          <p:cNvSpPr txBox="1"/>
          <p:nvPr>
            <p:ph idx="4294967295" type="body"/>
          </p:nvPr>
        </p:nvSpPr>
        <p:spPr>
          <a:xfrm>
            <a:off x="779100" y="2199300"/>
            <a:ext cx="5416800" cy="196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lang="en" sz="2000"/>
              <a:t>Element spreads to be the width of its container</a:t>
            </a:r>
            <a:endParaRPr sz="2000"/>
          </a:p>
          <a:p>
            <a:pPr indent="-355600" lvl="0" marL="457200" rtl="0" algn="l">
              <a:lnSpc>
                <a:spcPct val="115000"/>
              </a:lnSpc>
              <a:spcBef>
                <a:spcPts val="1000"/>
              </a:spcBef>
              <a:spcAft>
                <a:spcPts val="0"/>
              </a:spcAft>
              <a:buSzPts val="2000"/>
              <a:buChar char="▪"/>
            </a:pPr>
            <a:r>
              <a:rPr lang="en" sz="2000"/>
              <a:t>The building blocks of your page layout, they stack one on top of the other</a:t>
            </a:r>
            <a:endParaRPr sz="2000"/>
          </a:p>
          <a:p>
            <a:pPr indent="-355600" lvl="0" marL="457200" rtl="0" algn="l">
              <a:lnSpc>
                <a:spcPct val="115000"/>
              </a:lnSpc>
              <a:spcBef>
                <a:spcPts val="1000"/>
              </a:spcBef>
              <a:spcAft>
                <a:spcPts val="1000"/>
              </a:spcAft>
              <a:buSzPts val="2000"/>
              <a:buFont typeface="Consolas"/>
              <a:buChar char="▪"/>
            </a:pPr>
            <a:r>
              <a:rPr lang="en" sz="2000">
                <a:latin typeface="Consolas"/>
                <a:ea typeface="Consolas"/>
                <a:cs typeface="Consolas"/>
                <a:sym typeface="Consolas"/>
              </a:rPr>
              <a:t>d</a:t>
            </a:r>
            <a:r>
              <a:rPr lang="en" sz="2000">
                <a:latin typeface="Consolas"/>
                <a:ea typeface="Consolas"/>
                <a:cs typeface="Consolas"/>
                <a:sym typeface="Consolas"/>
              </a:rPr>
              <a:t>iv, main, header, footer, section, article, ul, ol, li, h1-h6, etc </a:t>
            </a:r>
            <a:endParaRPr sz="20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14" name="Shape 514"/>
        <p:cNvGrpSpPr/>
        <p:nvPr/>
      </p:nvGrpSpPr>
      <p:grpSpPr>
        <a:xfrm>
          <a:off x="0" y="0"/>
          <a:ext cx="0" cy="0"/>
          <a:chOff x="0" y="0"/>
          <a:chExt cx="0" cy="0"/>
        </a:xfrm>
      </p:grpSpPr>
      <p:pic>
        <p:nvPicPr>
          <p:cNvPr id="515" name="Google Shape;515;p59"/>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16" name="Google Shape;516;p59"/>
          <p:cNvSpPr txBox="1"/>
          <p:nvPr>
            <p:ph type="ctrTitle"/>
          </p:nvPr>
        </p:nvSpPr>
        <p:spPr>
          <a:xfrm>
            <a:off x="779100" y="822346"/>
            <a:ext cx="4960500" cy="22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600"/>
              <a:t>Display: inline;</a:t>
            </a:r>
            <a:r>
              <a:rPr lang="en" sz="8600"/>
              <a:t> </a:t>
            </a:r>
            <a:endParaRPr sz="8600"/>
          </a:p>
        </p:txBody>
      </p:sp>
      <p:sp>
        <p:nvSpPr>
          <p:cNvPr id="517" name="Google Shape;517;p59"/>
          <p:cNvSpPr txBox="1"/>
          <p:nvPr>
            <p:ph idx="4294967295" type="body"/>
          </p:nvPr>
        </p:nvSpPr>
        <p:spPr>
          <a:xfrm>
            <a:off x="779100" y="2199300"/>
            <a:ext cx="5416800" cy="196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lang="en" sz="2000"/>
              <a:t>Element spreads to be the width of its contents</a:t>
            </a:r>
            <a:endParaRPr sz="2000"/>
          </a:p>
          <a:p>
            <a:pPr indent="-355600" lvl="0" marL="457200" rtl="0" algn="l">
              <a:lnSpc>
                <a:spcPct val="115000"/>
              </a:lnSpc>
              <a:spcBef>
                <a:spcPts val="1000"/>
              </a:spcBef>
              <a:spcAft>
                <a:spcPts val="0"/>
              </a:spcAft>
              <a:buSzPts val="2000"/>
              <a:buChar char="▪"/>
            </a:pPr>
            <a:r>
              <a:rPr lang="en" sz="2000"/>
              <a:t>Does not drop down to a new line</a:t>
            </a:r>
            <a:endParaRPr sz="2000"/>
          </a:p>
          <a:p>
            <a:pPr indent="-355600" lvl="0" marL="457200" rtl="0" algn="l">
              <a:lnSpc>
                <a:spcPct val="115000"/>
              </a:lnSpc>
              <a:spcBef>
                <a:spcPts val="1000"/>
              </a:spcBef>
              <a:spcAft>
                <a:spcPts val="1000"/>
              </a:spcAft>
              <a:buSzPts val="2000"/>
              <a:buFont typeface="Consolas"/>
              <a:buChar char="▪"/>
            </a:pPr>
            <a:r>
              <a:rPr lang="en" sz="2000">
                <a:latin typeface="Consolas"/>
                <a:ea typeface="Consolas"/>
                <a:cs typeface="Consolas"/>
                <a:sym typeface="Consolas"/>
              </a:rPr>
              <a:t>span, img, a, cite, etc</a:t>
            </a:r>
            <a:endParaRPr sz="20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68" name="Shape 68"/>
        <p:cNvGrpSpPr/>
        <p:nvPr/>
      </p:nvGrpSpPr>
      <p:grpSpPr>
        <a:xfrm>
          <a:off x="0" y="0"/>
          <a:ext cx="0" cy="0"/>
          <a:chOff x="0" y="0"/>
          <a:chExt cx="0" cy="0"/>
        </a:xfrm>
      </p:grpSpPr>
      <p:sp>
        <p:nvSpPr>
          <p:cNvPr id="69" name="Google Shape;69;p15"/>
          <p:cNvSpPr txBox="1"/>
          <p:nvPr>
            <p:ph type="ctrTitle"/>
          </p:nvPr>
        </p:nvSpPr>
        <p:spPr>
          <a:xfrm>
            <a:off x="779100" y="1061150"/>
            <a:ext cx="69573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rPr lang="en" sz="3400"/>
              <a:t>https://meyerweb.com/eric/tools/css/reset/</a:t>
            </a:r>
            <a:endParaRPr sz="3400"/>
          </a:p>
          <a:p>
            <a:pPr indent="0" lvl="0" marL="0" rtl="0" algn="l">
              <a:spcBef>
                <a:spcPts val="0"/>
              </a:spcBef>
              <a:spcAft>
                <a:spcPts val="0"/>
              </a:spcAft>
              <a:buNone/>
            </a:pPr>
            <a:r>
              <a:t/>
            </a:r>
            <a:endParaRPr/>
          </a:p>
          <a:p>
            <a:pPr indent="0" lvl="0" marL="0" rtl="0" algn="l">
              <a:spcBef>
                <a:spcPts val="0"/>
              </a:spcBef>
              <a:spcAft>
                <a:spcPts val="0"/>
              </a:spcAft>
              <a:buNone/>
            </a:pPr>
            <a:r>
              <a:t/>
            </a:r>
            <a:endParaRPr sz="5000"/>
          </a:p>
        </p:txBody>
      </p:sp>
      <p:sp>
        <p:nvSpPr>
          <p:cNvPr id="70" name="Google Shape;70;p15"/>
          <p:cNvSpPr txBox="1"/>
          <p:nvPr>
            <p:ph idx="4294967295" type="subTitle"/>
          </p:nvPr>
        </p:nvSpPr>
        <p:spPr>
          <a:xfrm>
            <a:off x="779100" y="3242325"/>
            <a:ext cx="5524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Overwrites and resets the user agent styles</a:t>
            </a:r>
            <a:endParaRPr/>
          </a:p>
        </p:txBody>
      </p:sp>
      <p:pic>
        <p:nvPicPr>
          <p:cNvPr id="71" name="Google Shape;71;p15"/>
          <p:cNvPicPr preferRelativeResize="0"/>
          <p:nvPr/>
        </p:nvPicPr>
        <p:blipFill>
          <a:blip r:embed="rId3">
            <a:alphaModFix/>
          </a:blip>
          <a:stretch>
            <a:fillRect/>
          </a:stretch>
        </p:blipFill>
        <p:spPr>
          <a:xfrm>
            <a:off x="6596350" y="2855668"/>
            <a:ext cx="2806925" cy="37458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21" name="Shape 521"/>
        <p:cNvGrpSpPr/>
        <p:nvPr/>
      </p:nvGrpSpPr>
      <p:grpSpPr>
        <a:xfrm>
          <a:off x="0" y="0"/>
          <a:ext cx="0" cy="0"/>
          <a:chOff x="0" y="0"/>
          <a:chExt cx="0" cy="0"/>
        </a:xfrm>
      </p:grpSpPr>
      <p:sp>
        <p:nvSpPr>
          <p:cNvPr id="522" name="Google Shape;522;p6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23" name="Google Shape;523;p60"/>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0"/>
          <p:cNvSpPr txBox="1"/>
          <p:nvPr/>
        </p:nvSpPr>
        <p:spPr>
          <a:xfrm>
            <a:off x="1049700" y="2376975"/>
            <a:ext cx="4650900" cy="220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display</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block</a:t>
            </a:r>
            <a:r>
              <a:rPr lang="en" sz="1050">
                <a:solidFill>
                  <a:srgbClr val="1A1A1A"/>
                </a:solidFill>
                <a:highlight>
                  <a:srgbClr val="FFFF00"/>
                </a:highlight>
                <a:latin typeface="Consolas"/>
                <a:ea typeface="Consolas"/>
                <a:cs typeface="Consolas"/>
                <a:sym typeface="Consolas"/>
              </a:rPr>
              <a:t>;</a:t>
            </a:r>
            <a:br>
              <a:rPr lang="en" sz="1050">
                <a:solidFill>
                  <a:srgbClr val="1A1A1A"/>
                </a:solidFill>
                <a:highlight>
                  <a:srgbClr val="FFFF00"/>
                </a:highlight>
                <a:latin typeface="Consolas"/>
                <a:ea typeface="Consolas"/>
                <a:cs typeface="Consolas"/>
                <a:sym typeface="Consolas"/>
              </a:rPr>
            </a:b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width</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max-content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25" name="Google Shape;525;p60"/>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529" name="Shape 529"/>
        <p:cNvGrpSpPr/>
        <p:nvPr/>
      </p:nvGrpSpPr>
      <p:grpSpPr>
        <a:xfrm>
          <a:off x="0" y="0"/>
          <a:ext cx="0" cy="0"/>
          <a:chOff x="0" y="0"/>
          <a:chExt cx="0" cy="0"/>
        </a:xfrm>
      </p:grpSpPr>
      <p:pic>
        <p:nvPicPr>
          <p:cNvPr id="530" name="Google Shape;530;p61"/>
          <p:cNvPicPr preferRelativeResize="0"/>
          <p:nvPr/>
        </p:nvPicPr>
        <p:blipFill rotWithShape="1">
          <a:blip r:embed="rId3">
            <a:alphaModFix/>
          </a:blip>
          <a:srcRect b="32619" l="0" r="20898" t="0"/>
          <a:stretch/>
        </p:blipFill>
        <p:spPr>
          <a:xfrm>
            <a:off x="4889300" y="298875"/>
            <a:ext cx="4280800" cy="4872900"/>
          </a:xfrm>
          <a:prstGeom prst="rect">
            <a:avLst/>
          </a:prstGeom>
          <a:noFill/>
          <a:ln>
            <a:noFill/>
          </a:ln>
        </p:spPr>
      </p:pic>
      <p:sp>
        <p:nvSpPr>
          <p:cNvPr id="531" name="Google Shape;531;p61"/>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32" name="Google Shape;532;p61"/>
          <p:cNvSpPr/>
          <p:nvPr/>
        </p:nvSpPr>
        <p:spPr>
          <a:xfrm>
            <a:off x="783225" y="2042875"/>
            <a:ext cx="74946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1"/>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534" name="Google Shape;534;p61"/>
          <p:cNvSpPr txBox="1"/>
          <p:nvPr/>
        </p:nvSpPr>
        <p:spPr>
          <a:xfrm>
            <a:off x="1049700" y="2205375"/>
            <a:ext cx="7289400" cy="27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latin typeface="Consolas"/>
                <a:ea typeface="Consolas"/>
                <a:cs typeface="Consolas"/>
                <a:sym typeface="Consolas"/>
              </a:rPr>
              <a:t>blockquote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italic</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text-align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center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398BC9"/>
                </a:solidFill>
                <a:latin typeface="Consolas"/>
                <a:ea typeface="Consolas"/>
                <a:cs typeface="Consolas"/>
                <a:sym typeface="Consolas"/>
              </a:rPr>
              <a:t>cite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display</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block</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normal</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7B1FA2"/>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38" name="Shape 538"/>
        <p:cNvGrpSpPr/>
        <p:nvPr/>
      </p:nvGrpSpPr>
      <p:grpSpPr>
        <a:xfrm>
          <a:off x="0" y="0"/>
          <a:ext cx="0" cy="0"/>
          <a:chOff x="0" y="0"/>
          <a:chExt cx="0" cy="0"/>
        </a:xfrm>
      </p:grpSpPr>
      <p:sp>
        <p:nvSpPr>
          <p:cNvPr id="539" name="Google Shape;539;p6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40" name="Google Shape;540;p62"/>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2"/>
          <p:cNvSpPr txBox="1"/>
          <p:nvPr/>
        </p:nvSpPr>
        <p:spPr>
          <a:xfrm>
            <a:off x="1049700" y="2376975"/>
            <a:ext cx="46509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white</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background-color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var</a:t>
            </a:r>
            <a:r>
              <a:rPr lang="en" sz="1050" strike="sngStrike">
                <a:solidFill>
                  <a:srgbClr val="1A1A1A"/>
                </a:solidFill>
                <a:highlight>
                  <a:srgbClr val="FFFFFF"/>
                </a:highlight>
                <a:latin typeface="Consolas"/>
                <a:ea typeface="Consolas"/>
                <a:cs typeface="Consolas"/>
                <a:sym typeface="Consolas"/>
              </a:rPr>
              <a:t>(</a:t>
            </a:r>
            <a:r>
              <a:rPr lang="en" sz="1050" strike="sngStrike">
                <a:solidFill>
                  <a:srgbClr val="333333"/>
                </a:solidFill>
                <a:highlight>
                  <a:srgbClr val="FFFFFF"/>
                </a:highlight>
                <a:latin typeface="Consolas"/>
                <a:ea typeface="Consolas"/>
                <a:cs typeface="Consolas"/>
                <a:sym typeface="Consolas"/>
              </a:rPr>
              <a:t>--primary</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542" name="Google Shape;542;p62"/>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43" name="Google Shape;543;p62"/>
          <p:cNvSpPr txBox="1"/>
          <p:nvPr/>
        </p:nvSpPr>
        <p:spPr>
          <a:xfrm>
            <a:off x="1049700" y="2340850"/>
            <a:ext cx="4650900" cy="100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section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47" name="Shape 547"/>
        <p:cNvGrpSpPr/>
        <p:nvPr/>
      </p:nvGrpSpPr>
      <p:grpSpPr>
        <a:xfrm>
          <a:off x="0" y="0"/>
          <a:ext cx="0" cy="0"/>
          <a:chOff x="0" y="0"/>
          <a:chExt cx="0" cy="0"/>
        </a:xfrm>
      </p:grpSpPr>
      <p:sp>
        <p:nvSpPr>
          <p:cNvPr id="548" name="Google Shape;548;p6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49" name="Google Shape;549;p63"/>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3"/>
          <p:cNvSpPr txBox="1"/>
          <p:nvPr/>
        </p:nvSpPr>
        <p:spPr>
          <a:xfrm>
            <a:off x="1049700" y="2376975"/>
            <a:ext cx="4650900" cy="1814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h3</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51" name="Google Shape;551;p63"/>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55" name="Shape 555"/>
        <p:cNvGrpSpPr/>
        <p:nvPr/>
      </p:nvGrpSpPr>
      <p:grpSpPr>
        <a:xfrm>
          <a:off x="0" y="0"/>
          <a:ext cx="0" cy="0"/>
          <a:chOff x="0" y="0"/>
          <a:chExt cx="0" cy="0"/>
        </a:xfrm>
      </p:grpSpPr>
      <p:sp>
        <p:nvSpPr>
          <p:cNvPr id="556" name="Google Shape;556;p64"/>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a:t>
            </a:r>
            <a:r>
              <a:rPr lang="en"/>
              <a:t>.html</a:t>
            </a:r>
            <a:endParaRPr/>
          </a:p>
          <a:p>
            <a:pPr indent="0" lvl="0" marL="0" rtl="0" algn="l">
              <a:spcBef>
                <a:spcPts val="0"/>
              </a:spcBef>
              <a:spcAft>
                <a:spcPts val="0"/>
              </a:spcAft>
              <a:buNone/>
            </a:pPr>
            <a:r>
              <a:t/>
            </a:r>
            <a:endParaRPr sz="5000"/>
          </a:p>
        </p:txBody>
      </p:sp>
      <p:sp>
        <p:nvSpPr>
          <p:cNvPr id="557" name="Google Shape;557;p64"/>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4"/>
          <p:cNvSpPr txBox="1"/>
          <p:nvPr/>
        </p:nvSpPr>
        <p:spPr>
          <a:xfrm>
            <a:off x="1049700" y="2376975"/>
            <a:ext cx="4650900" cy="3130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endParaRPr sz="10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59" name="Google Shape;559;p64"/>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63" name="Shape 563"/>
        <p:cNvGrpSpPr/>
        <p:nvPr/>
      </p:nvGrpSpPr>
      <p:grpSpPr>
        <a:xfrm>
          <a:off x="0" y="0"/>
          <a:ext cx="0" cy="0"/>
          <a:chOff x="0" y="0"/>
          <a:chExt cx="0" cy="0"/>
        </a:xfrm>
      </p:grpSpPr>
      <p:sp>
        <p:nvSpPr>
          <p:cNvPr id="564" name="Google Shape;564;p6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565" name="Google Shape;565;p65"/>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5"/>
          <p:cNvSpPr txBox="1"/>
          <p:nvPr/>
        </p:nvSpPr>
        <p:spPr>
          <a:xfrm>
            <a:off x="1049700" y="2376975"/>
            <a:ext cx="4650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"article-text"</a:t>
            </a:r>
            <a:r>
              <a:rPr lang="en" sz="1050">
                <a:solidFill>
                  <a:srgbClr val="398BC9"/>
                </a:solidFill>
                <a:highlight>
                  <a:srgbClr val="FFFF00"/>
                </a:highlight>
                <a:latin typeface="Consolas"/>
                <a:ea typeface="Consolas"/>
                <a:cs typeface="Consolas"/>
                <a:sym typeface="Consolas"/>
              </a:rPr>
              <a:t>&gt;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567" name="Google Shape;567;p65"/>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71" name="Shape 571"/>
        <p:cNvGrpSpPr/>
        <p:nvPr/>
      </p:nvGrpSpPr>
      <p:grpSpPr>
        <a:xfrm>
          <a:off x="0" y="0"/>
          <a:ext cx="0" cy="0"/>
          <a:chOff x="0" y="0"/>
          <a:chExt cx="0" cy="0"/>
        </a:xfrm>
      </p:grpSpPr>
      <p:sp>
        <p:nvSpPr>
          <p:cNvPr id="572" name="Google Shape;572;p6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73" name="Google Shape;573;p66"/>
          <p:cNvSpPr/>
          <p:nvPr/>
        </p:nvSpPr>
        <p:spPr>
          <a:xfrm>
            <a:off x="783225" y="2120200"/>
            <a:ext cx="4974000" cy="252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6"/>
          <p:cNvSpPr txBox="1"/>
          <p:nvPr/>
        </p:nvSpPr>
        <p:spPr>
          <a:xfrm>
            <a:off x="1049700" y="2376975"/>
            <a:ext cx="4650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article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column-reverse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pic>
        <p:nvPicPr>
          <p:cNvPr id="575" name="Google Shape;575;p66"/>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6" name="Google Shape;576;p66"/>
          <p:cNvSpPr txBox="1"/>
          <p:nvPr/>
        </p:nvSpPr>
        <p:spPr>
          <a:xfrm>
            <a:off x="1049700" y="3449600"/>
            <a:ext cx="5391000" cy="99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80" name="Shape 580"/>
        <p:cNvGrpSpPr/>
        <p:nvPr/>
      </p:nvGrpSpPr>
      <p:grpSpPr>
        <a:xfrm>
          <a:off x="0" y="0"/>
          <a:ext cx="0" cy="0"/>
          <a:chOff x="0" y="0"/>
          <a:chExt cx="0" cy="0"/>
        </a:xfrm>
      </p:grpSpPr>
      <p:sp>
        <p:nvSpPr>
          <p:cNvPr id="581" name="Google Shape;581;p6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82" name="Google Shape;582;p67"/>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7"/>
          <p:cNvSpPr txBox="1"/>
          <p:nvPr/>
        </p:nvSpPr>
        <p:spPr>
          <a:xfrm>
            <a:off x="1049700" y="2300775"/>
            <a:ext cx="4650900" cy="29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7B1FA2"/>
                </a:solidFill>
                <a:latin typeface="Consolas"/>
                <a:ea typeface="Consolas"/>
                <a:cs typeface="Consolas"/>
                <a:sym typeface="Consolas"/>
              </a:rPr>
              <a:t>@media</a:t>
            </a: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min-width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800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333333"/>
                </a:solidFill>
                <a:latin typeface="Consolas"/>
                <a:ea typeface="Consolas"/>
                <a:cs typeface="Consolas"/>
                <a:sym typeface="Consolas"/>
              </a:rPr>
              <a:t>    ...</a:t>
            </a:r>
            <a:endParaRPr sz="1050">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article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flex-direction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row</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960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0</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auto</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AF33A6"/>
                </a:solidFill>
                <a:latin typeface="Consolas"/>
                <a:ea typeface="Consolas"/>
                <a:cs typeface="Consolas"/>
                <a:sym typeface="Consolas"/>
              </a:rPr>
              <a:t>.article-img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margin-left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350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object-fit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cover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AF33A6"/>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584" name="Google Shape;584;p67"/>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0" st="0"/>
                                            </p:txEl>
                                          </p:spTgt>
                                        </p:tgtEl>
                                        <p:attrNameLst>
                                          <p:attrName>style.visibility</p:attrName>
                                        </p:attrNameLst>
                                      </p:cBhvr>
                                      <p:to>
                                        <p:strVal val="visible"/>
                                      </p:to>
                                    </p:set>
                                    <p:animEffect filter="fade" transition="in">
                                      <p:cBhvr>
                                        <p:cTn dur="1000"/>
                                        <p:tgtEl>
                                          <p:spTgt spid="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 st="1"/>
                                            </p:txEl>
                                          </p:spTgt>
                                        </p:tgtEl>
                                        <p:attrNameLst>
                                          <p:attrName>style.visibility</p:attrName>
                                        </p:attrNameLst>
                                      </p:cBhvr>
                                      <p:to>
                                        <p:strVal val="visible"/>
                                      </p:to>
                                    </p:set>
                                    <p:animEffect filter="fade" transition="in">
                                      <p:cBhvr>
                                        <p:cTn dur="1000"/>
                                        <p:tgtEl>
                                          <p:spTgt spid="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2" st="2"/>
                                            </p:txEl>
                                          </p:spTgt>
                                        </p:tgtEl>
                                        <p:attrNameLst>
                                          <p:attrName>style.visibility</p:attrName>
                                        </p:attrNameLst>
                                      </p:cBhvr>
                                      <p:to>
                                        <p:strVal val="visible"/>
                                      </p:to>
                                    </p:set>
                                    <p:animEffect filter="fade" transition="in">
                                      <p:cBhvr>
                                        <p:cTn dur="1000"/>
                                        <p:tgtEl>
                                          <p:spTgt spid="5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3" st="3"/>
                                            </p:txEl>
                                          </p:spTgt>
                                        </p:tgtEl>
                                        <p:attrNameLst>
                                          <p:attrName>style.visibility</p:attrName>
                                        </p:attrNameLst>
                                      </p:cBhvr>
                                      <p:to>
                                        <p:strVal val="visible"/>
                                      </p:to>
                                    </p:set>
                                    <p:animEffect filter="fade" transition="in">
                                      <p:cBhvr>
                                        <p:cTn dur="1000"/>
                                        <p:tgtEl>
                                          <p:spTgt spid="5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4" st="4"/>
                                            </p:txEl>
                                          </p:spTgt>
                                        </p:tgtEl>
                                        <p:attrNameLst>
                                          <p:attrName>style.visibility</p:attrName>
                                        </p:attrNameLst>
                                      </p:cBhvr>
                                      <p:to>
                                        <p:strVal val="visible"/>
                                      </p:to>
                                    </p:set>
                                    <p:animEffect filter="fade" transition="in">
                                      <p:cBhvr>
                                        <p:cTn dur="1000"/>
                                        <p:tgtEl>
                                          <p:spTgt spid="5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5" st="5"/>
                                            </p:txEl>
                                          </p:spTgt>
                                        </p:tgtEl>
                                        <p:attrNameLst>
                                          <p:attrName>style.visibility</p:attrName>
                                        </p:attrNameLst>
                                      </p:cBhvr>
                                      <p:to>
                                        <p:strVal val="visible"/>
                                      </p:to>
                                    </p:set>
                                    <p:animEffect filter="fade" transition="in">
                                      <p:cBhvr>
                                        <p:cTn dur="1000"/>
                                        <p:tgtEl>
                                          <p:spTgt spid="5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6" st="6"/>
                                            </p:txEl>
                                          </p:spTgt>
                                        </p:tgtEl>
                                        <p:attrNameLst>
                                          <p:attrName>style.visibility</p:attrName>
                                        </p:attrNameLst>
                                      </p:cBhvr>
                                      <p:to>
                                        <p:strVal val="visible"/>
                                      </p:to>
                                    </p:set>
                                    <p:animEffect filter="fade" transition="in">
                                      <p:cBhvr>
                                        <p:cTn dur="1000"/>
                                        <p:tgtEl>
                                          <p:spTgt spid="5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7" st="7"/>
                                            </p:txEl>
                                          </p:spTgt>
                                        </p:tgtEl>
                                        <p:attrNameLst>
                                          <p:attrName>style.visibility</p:attrName>
                                        </p:attrNameLst>
                                      </p:cBhvr>
                                      <p:to>
                                        <p:strVal val="visible"/>
                                      </p:to>
                                    </p:set>
                                    <p:animEffect filter="fade" transition="in">
                                      <p:cBhvr>
                                        <p:cTn dur="1000"/>
                                        <p:tgtEl>
                                          <p:spTgt spid="5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8" st="8"/>
                                            </p:txEl>
                                          </p:spTgt>
                                        </p:tgtEl>
                                        <p:attrNameLst>
                                          <p:attrName>style.visibility</p:attrName>
                                        </p:attrNameLst>
                                      </p:cBhvr>
                                      <p:to>
                                        <p:strVal val="visible"/>
                                      </p:to>
                                    </p:set>
                                    <p:animEffect filter="fade" transition="in">
                                      <p:cBhvr>
                                        <p:cTn dur="1000"/>
                                        <p:tgtEl>
                                          <p:spTgt spid="5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9" st="9"/>
                                            </p:txEl>
                                          </p:spTgt>
                                        </p:tgtEl>
                                        <p:attrNameLst>
                                          <p:attrName>style.visibility</p:attrName>
                                        </p:attrNameLst>
                                      </p:cBhvr>
                                      <p:to>
                                        <p:strVal val="visible"/>
                                      </p:to>
                                    </p:set>
                                    <p:animEffect filter="fade" transition="in">
                                      <p:cBhvr>
                                        <p:cTn dur="1000"/>
                                        <p:tgtEl>
                                          <p:spTgt spid="58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0" st="10"/>
                                            </p:txEl>
                                          </p:spTgt>
                                        </p:tgtEl>
                                        <p:attrNameLst>
                                          <p:attrName>style.visibility</p:attrName>
                                        </p:attrNameLst>
                                      </p:cBhvr>
                                      <p:to>
                                        <p:strVal val="visible"/>
                                      </p:to>
                                    </p:set>
                                    <p:animEffect filter="fade" transition="in">
                                      <p:cBhvr>
                                        <p:cTn dur="1000"/>
                                        <p:tgtEl>
                                          <p:spTgt spid="58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1" st="11"/>
                                            </p:txEl>
                                          </p:spTgt>
                                        </p:tgtEl>
                                        <p:attrNameLst>
                                          <p:attrName>style.visibility</p:attrName>
                                        </p:attrNameLst>
                                      </p:cBhvr>
                                      <p:to>
                                        <p:strVal val="visible"/>
                                      </p:to>
                                    </p:set>
                                    <p:animEffect filter="fade" transition="in">
                                      <p:cBhvr>
                                        <p:cTn dur="1000"/>
                                        <p:tgtEl>
                                          <p:spTgt spid="58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2" st="12"/>
                                            </p:txEl>
                                          </p:spTgt>
                                        </p:tgtEl>
                                        <p:attrNameLst>
                                          <p:attrName>style.visibility</p:attrName>
                                        </p:attrNameLst>
                                      </p:cBhvr>
                                      <p:to>
                                        <p:strVal val="visible"/>
                                      </p:to>
                                    </p:set>
                                    <p:animEffect filter="fade" transition="in">
                                      <p:cBhvr>
                                        <p:cTn dur="1000"/>
                                        <p:tgtEl>
                                          <p:spTgt spid="58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3" st="13"/>
                                            </p:txEl>
                                          </p:spTgt>
                                        </p:tgtEl>
                                        <p:attrNameLst>
                                          <p:attrName>style.visibility</p:attrName>
                                        </p:attrNameLst>
                                      </p:cBhvr>
                                      <p:to>
                                        <p:strVal val="visible"/>
                                      </p:to>
                                    </p:set>
                                    <p:animEffect filter="fade" transition="in">
                                      <p:cBhvr>
                                        <p:cTn dur="1000"/>
                                        <p:tgtEl>
                                          <p:spTgt spid="58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4" st="14"/>
                                            </p:txEl>
                                          </p:spTgt>
                                        </p:tgtEl>
                                        <p:attrNameLst>
                                          <p:attrName>style.visibility</p:attrName>
                                        </p:attrNameLst>
                                      </p:cBhvr>
                                      <p:to>
                                        <p:strVal val="visible"/>
                                      </p:to>
                                    </p:set>
                                    <p:animEffect filter="fade" transition="in">
                                      <p:cBhvr>
                                        <p:cTn dur="1000"/>
                                        <p:tgtEl>
                                          <p:spTgt spid="583">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588" name="Shape 588"/>
        <p:cNvGrpSpPr/>
        <p:nvPr/>
      </p:nvGrpSpPr>
      <p:grpSpPr>
        <a:xfrm>
          <a:off x="0" y="0"/>
          <a:ext cx="0" cy="0"/>
          <a:chOff x="0" y="0"/>
          <a:chExt cx="0" cy="0"/>
        </a:xfrm>
      </p:grpSpPr>
      <p:pic>
        <p:nvPicPr>
          <p:cNvPr id="589" name="Google Shape;589;p68"/>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90" name="Google Shape;590;p68"/>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Inline block!</a:t>
            </a:r>
            <a:endParaRPr sz="8600"/>
          </a:p>
        </p:txBody>
      </p:sp>
      <p:sp>
        <p:nvSpPr>
          <p:cNvPr id="591" name="Google Shape;591;p68"/>
          <p:cNvSpPr txBox="1"/>
          <p:nvPr>
            <p:ph idx="1" type="subTitle"/>
          </p:nvPr>
        </p:nvSpPr>
        <p:spPr>
          <a:xfrm>
            <a:off x="779100" y="2291775"/>
            <a:ext cx="6043800" cy="1410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Allows us to set width/height and margins</a:t>
            </a:r>
            <a:br>
              <a:rPr lang="en"/>
            </a:br>
            <a:r>
              <a:rPr lang="en"/>
              <a:t>but it doesn’t push other elements to a new line</a:t>
            </a:r>
            <a:endParaRPr/>
          </a:p>
        </p:txBody>
      </p:sp>
      <p:sp>
        <p:nvSpPr>
          <p:cNvPr id="592" name="Google Shape;592;p68"/>
          <p:cNvSpPr/>
          <p:nvPr/>
        </p:nvSpPr>
        <p:spPr>
          <a:xfrm>
            <a:off x="783225" y="3537800"/>
            <a:ext cx="4974000" cy="12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8"/>
          <p:cNvSpPr txBox="1"/>
          <p:nvPr/>
        </p:nvSpPr>
        <p:spPr>
          <a:xfrm>
            <a:off x="1049700" y="3717683"/>
            <a:ext cx="4650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inline-block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97" name="Shape 597"/>
        <p:cNvGrpSpPr/>
        <p:nvPr/>
      </p:nvGrpSpPr>
      <p:grpSpPr>
        <a:xfrm>
          <a:off x="0" y="0"/>
          <a:ext cx="0" cy="0"/>
          <a:chOff x="0" y="0"/>
          <a:chExt cx="0" cy="0"/>
        </a:xfrm>
      </p:grpSpPr>
      <p:sp>
        <p:nvSpPr>
          <p:cNvPr id="598" name="Google Shape;598;p6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599" name="Google Shape;599;p69"/>
          <p:cNvSpPr/>
          <p:nvPr/>
        </p:nvSpPr>
        <p:spPr>
          <a:xfrm>
            <a:off x="783225" y="2120200"/>
            <a:ext cx="4974000" cy="16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9"/>
          <p:cNvSpPr txBox="1"/>
          <p:nvPr/>
        </p:nvSpPr>
        <p:spPr>
          <a:xfrm>
            <a:off x="1049700" y="2376975"/>
            <a:ext cx="4650900" cy="184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"contact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Let's Talk</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601" name="Google Shape;601;p6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5" name="Shape 75"/>
        <p:cNvGrpSpPr/>
        <p:nvPr/>
      </p:nvGrpSpPr>
      <p:grpSpPr>
        <a:xfrm>
          <a:off x="0" y="0"/>
          <a:ext cx="0" cy="0"/>
          <a:chOff x="0" y="0"/>
          <a:chExt cx="0" cy="0"/>
        </a:xfrm>
      </p:grpSpPr>
      <p:sp>
        <p:nvSpPr>
          <p:cNvPr id="76" name="Google Shape;76;p1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t/>
            </a:r>
            <a:endParaRPr sz="5000"/>
          </a:p>
        </p:txBody>
      </p:sp>
      <p:sp>
        <p:nvSpPr>
          <p:cNvPr id="77" name="Google Shape;77;p16"/>
          <p:cNvSpPr txBox="1"/>
          <p:nvPr>
            <p:ph idx="4294967295" type="subTitle"/>
          </p:nvPr>
        </p:nvSpPr>
        <p:spPr>
          <a:xfrm>
            <a:off x="779100" y="2154950"/>
            <a:ext cx="5524500" cy="14712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AutoNum type="arabicPeriod"/>
            </a:pPr>
            <a:r>
              <a:rPr lang="en"/>
              <a:t>Copy the CSS</a:t>
            </a:r>
            <a:endParaRPr/>
          </a:p>
          <a:p>
            <a:pPr indent="-381000" lvl="0" marL="457200" rtl="0" algn="l">
              <a:spcBef>
                <a:spcPts val="0"/>
              </a:spcBef>
              <a:spcAft>
                <a:spcPts val="0"/>
              </a:spcAft>
              <a:buSzPts val="2400"/>
              <a:buAutoNum type="arabicPeriod"/>
            </a:pPr>
            <a:r>
              <a:rPr lang="en"/>
              <a:t>In VSCode create a new file</a:t>
            </a:r>
            <a:endParaRPr/>
          </a:p>
          <a:p>
            <a:pPr indent="-381000" lvl="0" marL="457200" rtl="0" algn="l">
              <a:spcBef>
                <a:spcPts val="0"/>
              </a:spcBef>
              <a:spcAft>
                <a:spcPts val="0"/>
              </a:spcAft>
              <a:buSzPts val="2400"/>
              <a:buAutoNum type="arabicPeriod"/>
            </a:pPr>
            <a:r>
              <a:rPr lang="en"/>
              <a:t>Paste in the CSS</a:t>
            </a:r>
            <a:endParaRPr/>
          </a:p>
          <a:p>
            <a:pPr indent="-381000" lvl="0" marL="457200" rtl="0" algn="l">
              <a:spcBef>
                <a:spcPts val="0"/>
              </a:spcBef>
              <a:spcAft>
                <a:spcPts val="0"/>
              </a:spcAft>
              <a:buSzPts val="2400"/>
              <a:buAutoNum type="arabicPeriod"/>
            </a:pPr>
            <a:r>
              <a:rPr lang="en"/>
              <a:t>Save the file in the same place as your index.html, called </a:t>
            </a:r>
            <a:r>
              <a:rPr b="1" lang="en"/>
              <a:t>reset.css</a:t>
            </a:r>
            <a:endParaRPr b="1"/>
          </a:p>
        </p:txBody>
      </p:sp>
      <p:pic>
        <p:nvPicPr>
          <p:cNvPr id="78" name="Google Shape;78;p16"/>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605" name="Shape 605"/>
        <p:cNvGrpSpPr/>
        <p:nvPr/>
      </p:nvGrpSpPr>
      <p:grpSpPr>
        <a:xfrm>
          <a:off x="0" y="0"/>
          <a:ext cx="0" cy="0"/>
          <a:chOff x="0" y="0"/>
          <a:chExt cx="0" cy="0"/>
        </a:xfrm>
      </p:grpSpPr>
      <p:sp>
        <p:nvSpPr>
          <p:cNvPr id="606" name="Google Shape;606;p7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07" name="Google Shape;607;p70"/>
          <p:cNvSpPr/>
          <p:nvPr/>
        </p:nvSpPr>
        <p:spPr>
          <a:xfrm>
            <a:off x="783225" y="2120200"/>
            <a:ext cx="4974000" cy="16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0"/>
          <p:cNvSpPr txBox="1"/>
          <p:nvPr/>
        </p:nvSpPr>
        <p:spPr>
          <a:xfrm>
            <a:off x="1049700" y="2376975"/>
            <a:ext cx="4650900" cy="140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609" name="Google Shape;609;p7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13" name="Shape 613"/>
        <p:cNvGrpSpPr/>
        <p:nvPr/>
      </p:nvGrpSpPr>
      <p:grpSpPr>
        <a:xfrm>
          <a:off x="0" y="0"/>
          <a:ext cx="0" cy="0"/>
          <a:chOff x="0" y="0"/>
          <a:chExt cx="0" cy="0"/>
        </a:xfrm>
      </p:grpSpPr>
      <p:sp>
        <p:nvSpPr>
          <p:cNvPr id="614" name="Google Shape;614;p7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615" name="Google Shape;615;p71"/>
          <p:cNvSpPr/>
          <p:nvPr/>
        </p:nvSpPr>
        <p:spPr>
          <a:xfrm>
            <a:off x="783225" y="2120200"/>
            <a:ext cx="52815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1"/>
          <p:cNvSpPr txBox="1"/>
          <p:nvPr/>
        </p:nvSpPr>
        <p:spPr>
          <a:xfrm>
            <a:off x="1049700" y="2300775"/>
            <a:ext cx="48747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linkedin"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FF"/>
                </a:highlight>
                <a:uFill>
                  <a:noFill/>
                </a:uFill>
                <a:latin typeface="Consolas"/>
                <a:ea typeface="Consolas"/>
                <a:cs typeface="Consolas"/>
                <a:sym typeface="Consolas"/>
                <a:hlinkClick r:id="rId3">
                  <a:extLst>
                    <a:ext uri="{A12FA001-AC4F-418D-AE19-62706E023703}">
                      <ahyp:hlinkClr val="tx"/>
                    </a:ext>
                  </a:extLst>
                </a:hlinkClick>
              </a:rPr>
              <a:t>https</a:t>
            </a:r>
            <a:r>
              <a:rPr lang="en" sz="1050">
                <a:solidFill>
                  <a:srgbClr val="3F831E"/>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twitter"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github"</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youtube"</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&lt;/ul&gt;</a:t>
            </a:r>
            <a:br>
              <a:rPr lang="en" sz="1050">
                <a:solidFill>
                  <a:srgbClr val="398BC9"/>
                </a:solidFill>
                <a:highlight>
                  <a:srgbClr val="FFFFFF"/>
                </a:highlight>
                <a:latin typeface="Consolas"/>
                <a:ea typeface="Consolas"/>
                <a:cs typeface="Consolas"/>
                <a:sym typeface="Consolas"/>
              </a:rPr>
            </a:br>
            <a:r>
              <a:rPr lang="en" sz="1050">
                <a:solidFill>
                  <a:srgbClr val="333333"/>
                </a:solidFill>
                <a:highlight>
                  <a:srgbClr val="FFFFFF"/>
                </a:highlight>
                <a:latin typeface="Consolas"/>
                <a:ea typeface="Consolas"/>
                <a:cs typeface="Consolas"/>
                <a:sym typeface="Consolas"/>
              </a:rPr>
              <a:t>    ...</a:t>
            </a:r>
            <a:endParaRPr sz="1050">
              <a:solidFill>
                <a:srgbClr val="333333"/>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p:txBody>
      </p:sp>
      <p:grpSp>
        <p:nvGrpSpPr>
          <p:cNvPr id="617" name="Google Shape;617;p71"/>
          <p:cNvGrpSpPr/>
          <p:nvPr/>
        </p:nvGrpSpPr>
        <p:grpSpPr>
          <a:xfrm>
            <a:off x="6288171" y="1195994"/>
            <a:ext cx="2714848" cy="3653541"/>
            <a:chOff x="6092896" y="1233444"/>
            <a:chExt cx="2714848" cy="3653541"/>
          </a:xfrm>
        </p:grpSpPr>
        <p:pic>
          <p:nvPicPr>
            <p:cNvPr id="618" name="Google Shape;618;p71"/>
            <p:cNvPicPr preferRelativeResize="0"/>
            <p:nvPr/>
          </p:nvPicPr>
          <p:blipFill>
            <a:blip r:embed="rId4">
              <a:alphaModFix/>
            </a:blip>
            <a:stretch>
              <a:fillRect/>
            </a:stretch>
          </p:blipFill>
          <p:spPr>
            <a:xfrm>
              <a:off x="6092896" y="1233444"/>
              <a:ext cx="2714848" cy="3653541"/>
            </a:xfrm>
            <a:prstGeom prst="rect">
              <a:avLst/>
            </a:prstGeom>
            <a:noFill/>
            <a:ln>
              <a:noFill/>
            </a:ln>
          </p:spPr>
        </p:pic>
        <p:pic>
          <p:nvPicPr>
            <p:cNvPr id="619" name="Google Shape;619;p71"/>
            <p:cNvPicPr preferRelativeResize="0"/>
            <p:nvPr/>
          </p:nvPicPr>
          <p:blipFill>
            <a:blip r:embed="rId5">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23" name="Shape 623"/>
        <p:cNvGrpSpPr/>
        <p:nvPr/>
      </p:nvGrpSpPr>
      <p:grpSpPr>
        <a:xfrm>
          <a:off x="0" y="0"/>
          <a:ext cx="0" cy="0"/>
          <a:chOff x="0" y="0"/>
          <a:chExt cx="0" cy="0"/>
        </a:xfrm>
      </p:grpSpPr>
      <p:sp>
        <p:nvSpPr>
          <p:cNvPr id="624" name="Google Shape;624;p7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25" name="Google Shape;625;p72"/>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2"/>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footer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grpSp>
        <p:nvGrpSpPr>
          <p:cNvPr id="627" name="Google Shape;627;p72"/>
          <p:cNvGrpSpPr/>
          <p:nvPr/>
        </p:nvGrpSpPr>
        <p:grpSpPr>
          <a:xfrm>
            <a:off x="6288171" y="1195994"/>
            <a:ext cx="2714848" cy="3653541"/>
            <a:chOff x="6092896" y="1233444"/>
            <a:chExt cx="2714848" cy="3653541"/>
          </a:xfrm>
        </p:grpSpPr>
        <p:pic>
          <p:nvPicPr>
            <p:cNvPr id="628" name="Google Shape;628;p7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29" name="Google Shape;629;p7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33" name="Shape 633"/>
        <p:cNvGrpSpPr/>
        <p:nvPr/>
      </p:nvGrpSpPr>
      <p:grpSpPr>
        <a:xfrm>
          <a:off x="0" y="0"/>
          <a:ext cx="0" cy="0"/>
          <a:chOff x="0" y="0"/>
          <a:chExt cx="0" cy="0"/>
        </a:xfrm>
      </p:grpSpPr>
      <p:sp>
        <p:nvSpPr>
          <p:cNvPr id="634" name="Google Shape;634;p7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35" name="Google Shape;635;p73"/>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3"/>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grpSp>
        <p:nvGrpSpPr>
          <p:cNvPr id="637" name="Google Shape;637;p73"/>
          <p:cNvGrpSpPr/>
          <p:nvPr/>
        </p:nvGrpSpPr>
        <p:grpSpPr>
          <a:xfrm>
            <a:off x="6288171" y="1195994"/>
            <a:ext cx="2714848" cy="3653541"/>
            <a:chOff x="6092896" y="1233444"/>
            <a:chExt cx="2714848" cy="3653541"/>
          </a:xfrm>
        </p:grpSpPr>
        <p:pic>
          <p:nvPicPr>
            <p:cNvPr id="638" name="Google Shape;638;p7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39" name="Google Shape;639;p7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43" name="Shape 643"/>
        <p:cNvGrpSpPr/>
        <p:nvPr/>
      </p:nvGrpSpPr>
      <p:grpSpPr>
        <a:xfrm>
          <a:off x="0" y="0"/>
          <a:ext cx="0" cy="0"/>
          <a:chOff x="0" y="0"/>
          <a:chExt cx="0" cy="0"/>
        </a:xfrm>
      </p:grpSpPr>
      <p:sp>
        <p:nvSpPr>
          <p:cNvPr id="644" name="Google Shape;644;p74"/>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45" name="Google Shape;645;p74"/>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4"/>
          <p:cNvSpPr txBox="1"/>
          <p:nvPr/>
        </p:nvSpPr>
        <p:spPr>
          <a:xfrm>
            <a:off x="1049700" y="2300775"/>
            <a:ext cx="48747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.social-item</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grpSp>
        <p:nvGrpSpPr>
          <p:cNvPr id="647" name="Google Shape;647;p74"/>
          <p:cNvGrpSpPr/>
          <p:nvPr/>
        </p:nvGrpSpPr>
        <p:grpSpPr>
          <a:xfrm>
            <a:off x="6288171" y="1195994"/>
            <a:ext cx="2714848" cy="3653541"/>
            <a:chOff x="6092896" y="1233444"/>
            <a:chExt cx="2714848" cy="3653541"/>
          </a:xfrm>
        </p:grpSpPr>
        <p:pic>
          <p:nvPicPr>
            <p:cNvPr id="648" name="Google Shape;648;p74"/>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49" name="Google Shape;649;p74"/>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53" name="Shape 653"/>
        <p:cNvGrpSpPr/>
        <p:nvPr/>
      </p:nvGrpSpPr>
      <p:grpSpPr>
        <a:xfrm>
          <a:off x="0" y="0"/>
          <a:ext cx="0" cy="0"/>
          <a:chOff x="0" y="0"/>
          <a:chExt cx="0" cy="0"/>
        </a:xfrm>
      </p:grpSpPr>
      <p:sp>
        <p:nvSpPr>
          <p:cNvPr id="654" name="Google Shape;654;p7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55" name="Google Shape;655;p75"/>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5"/>
          <p:cNvSpPr txBox="1"/>
          <p:nvPr/>
        </p:nvSpPr>
        <p:spPr>
          <a:xfrm>
            <a:off x="1049700" y="2300775"/>
            <a:ext cx="48747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657" name="Google Shape;657;p75"/>
          <p:cNvGrpSpPr/>
          <p:nvPr/>
        </p:nvGrpSpPr>
        <p:grpSpPr>
          <a:xfrm>
            <a:off x="6288171" y="1195994"/>
            <a:ext cx="2714848" cy="3653541"/>
            <a:chOff x="6092896" y="1233444"/>
            <a:chExt cx="2714848" cy="3653541"/>
          </a:xfrm>
        </p:grpSpPr>
        <p:pic>
          <p:nvPicPr>
            <p:cNvPr id="658" name="Google Shape;658;p75"/>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59" name="Google Shape;659;p75"/>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63" name="Shape 663"/>
        <p:cNvGrpSpPr/>
        <p:nvPr/>
      </p:nvGrpSpPr>
      <p:grpSpPr>
        <a:xfrm>
          <a:off x="0" y="0"/>
          <a:ext cx="0" cy="0"/>
          <a:chOff x="0" y="0"/>
          <a:chExt cx="0" cy="0"/>
        </a:xfrm>
      </p:grpSpPr>
      <p:sp>
        <p:nvSpPr>
          <p:cNvPr id="664" name="Google Shape;664;p7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65" name="Google Shape;665;p76"/>
          <p:cNvSpPr/>
          <p:nvPr/>
        </p:nvSpPr>
        <p:spPr>
          <a:xfrm>
            <a:off x="783225" y="2120200"/>
            <a:ext cx="52815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6"/>
          <p:cNvSpPr txBox="1"/>
          <p:nvPr/>
        </p:nvSpPr>
        <p:spPr>
          <a:xfrm>
            <a:off x="1049700" y="2300775"/>
            <a:ext cx="48747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.linkedin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images/linkedin.svg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.twitter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images/twitter.svg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.github</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images/github.svg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.youtube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images/youtube.svg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667" name="Google Shape;667;p76"/>
          <p:cNvGrpSpPr/>
          <p:nvPr/>
        </p:nvGrpSpPr>
        <p:grpSpPr>
          <a:xfrm>
            <a:off x="6288171" y="1195994"/>
            <a:ext cx="2714848" cy="3653541"/>
            <a:chOff x="6092896" y="1233444"/>
            <a:chExt cx="2714848" cy="3653541"/>
          </a:xfrm>
        </p:grpSpPr>
        <p:pic>
          <p:nvPicPr>
            <p:cNvPr id="668" name="Google Shape;668;p76"/>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69" name="Google Shape;669;p76"/>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73" name="Shape 673"/>
        <p:cNvGrpSpPr/>
        <p:nvPr/>
      </p:nvGrpSpPr>
      <p:grpSpPr>
        <a:xfrm>
          <a:off x="0" y="0"/>
          <a:ext cx="0" cy="0"/>
          <a:chOff x="0" y="0"/>
          <a:chExt cx="0" cy="0"/>
        </a:xfrm>
      </p:grpSpPr>
      <p:sp>
        <p:nvSpPr>
          <p:cNvPr id="674" name="Google Shape;674;p7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75" name="Google Shape;675;p77"/>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7"/>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--button-hover-color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transition</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all</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0.3</a:t>
            </a:r>
            <a:r>
              <a:rPr lang="en" sz="1050">
                <a:solidFill>
                  <a:srgbClr val="7B1FA2"/>
                </a:solidFill>
                <a:highlight>
                  <a:srgbClr val="FFFF00"/>
                </a:highlight>
                <a:latin typeface="Consolas"/>
                <a:ea typeface="Consolas"/>
                <a:cs typeface="Consolas"/>
                <a:sym typeface="Consolas"/>
              </a:rPr>
              <a:t>s</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ease-in-out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677" name="Google Shape;677;p77"/>
          <p:cNvGrpSpPr/>
          <p:nvPr/>
        </p:nvGrpSpPr>
        <p:grpSpPr>
          <a:xfrm>
            <a:off x="6288171" y="1195994"/>
            <a:ext cx="2714848" cy="3653541"/>
            <a:chOff x="6092896" y="1233444"/>
            <a:chExt cx="2714848" cy="3653541"/>
          </a:xfrm>
        </p:grpSpPr>
        <p:pic>
          <p:nvPicPr>
            <p:cNvPr id="678" name="Google Shape;678;p77"/>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79" name="Google Shape;679;p77"/>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83" name="Shape 683"/>
        <p:cNvGrpSpPr/>
        <p:nvPr/>
      </p:nvGrpSpPr>
      <p:grpSpPr>
        <a:xfrm>
          <a:off x="0" y="0"/>
          <a:ext cx="0" cy="0"/>
          <a:chOff x="0" y="0"/>
          <a:chExt cx="0" cy="0"/>
        </a:xfrm>
      </p:grpSpPr>
      <p:sp>
        <p:nvSpPr>
          <p:cNvPr id="684" name="Google Shape;684;p78"/>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85" name="Google Shape;685;p78"/>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8"/>
          <p:cNvSpPr txBox="1"/>
          <p:nvPr/>
        </p:nvSpPr>
        <p:spPr>
          <a:xfrm>
            <a:off x="1049700" y="2300775"/>
            <a:ext cx="4874700" cy="122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scale</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1.2</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transform 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687" name="Google Shape;687;p78"/>
          <p:cNvGrpSpPr/>
          <p:nvPr/>
        </p:nvGrpSpPr>
        <p:grpSpPr>
          <a:xfrm>
            <a:off x="6288171" y="1195994"/>
            <a:ext cx="2714848" cy="3653541"/>
            <a:chOff x="6092896" y="1233444"/>
            <a:chExt cx="2714848" cy="3653541"/>
          </a:xfrm>
        </p:grpSpPr>
        <p:pic>
          <p:nvPicPr>
            <p:cNvPr id="688" name="Google Shape;688;p78"/>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89" name="Google Shape;689;p78"/>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0" st="0"/>
                                            </p:txEl>
                                          </p:spTgt>
                                        </p:tgtEl>
                                        <p:attrNameLst>
                                          <p:attrName>style.visibility</p:attrName>
                                        </p:attrNameLst>
                                      </p:cBhvr>
                                      <p:to>
                                        <p:strVal val="visible"/>
                                      </p:to>
                                    </p:set>
                                    <p:animEffect filter="fade" transition="in">
                                      <p:cBhvr>
                                        <p:cTn dur="1000"/>
                                        <p:tgtEl>
                                          <p:spTgt spid="6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1" st="1"/>
                                            </p:txEl>
                                          </p:spTgt>
                                        </p:tgtEl>
                                        <p:attrNameLst>
                                          <p:attrName>style.visibility</p:attrName>
                                        </p:attrNameLst>
                                      </p:cBhvr>
                                      <p:to>
                                        <p:strVal val="visible"/>
                                      </p:to>
                                    </p:set>
                                    <p:animEffect filter="fade" transition="in">
                                      <p:cBhvr>
                                        <p:cTn dur="1000"/>
                                        <p:tgtEl>
                                          <p:spTgt spid="6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2" st="2"/>
                                            </p:txEl>
                                          </p:spTgt>
                                        </p:tgtEl>
                                        <p:attrNameLst>
                                          <p:attrName>style.visibility</p:attrName>
                                        </p:attrNameLst>
                                      </p:cBhvr>
                                      <p:to>
                                        <p:strVal val="visible"/>
                                      </p:to>
                                    </p:set>
                                    <p:animEffect filter="fade" transition="in">
                                      <p:cBhvr>
                                        <p:cTn dur="1000"/>
                                        <p:tgtEl>
                                          <p:spTgt spid="6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3" st="3"/>
                                            </p:txEl>
                                          </p:spTgt>
                                        </p:tgtEl>
                                        <p:attrNameLst>
                                          <p:attrName>style.visibility</p:attrName>
                                        </p:attrNameLst>
                                      </p:cBhvr>
                                      <p:to>
                                        <p:strVal val="visible"/>
                                      </p:to>
                                    </p:set>
                                    <p:animEffect filter="fade" transition="in">
                                      <p:cBhvr>
                                        <p:cTn dur="1000"/>
                                        <p:tgtEl>
                                          <p:spTgt spid="6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4" st="4"/>
                                            </p:txEl>
                                          </p:spTgt>
                                        </p:tgtEl>
                                        <p:attrNameLst>
                                          <p:attrName>style.visibility</p:attrName>
                                        </p:attrNameLst>
                                      </p:cBhvr>
                                      <p:to>
                                        <p:strVal val="visible"/>
                                      </p:to>
                                    </p:set>
                                    <p:animEffect filter="fade" transition="in">
                                      <p:cBhvr>
                                        <p:cTn dur="1000"/>
                                        <p:tgtEl>
                                          <p:spTgt spid="6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693" name="Shape 693"/>
        <p:cNvGrpSpPr/>
        <p:nvPr/>
      </p:nvGrpSpPr>
      <p:grpSpPr>
        <a:xfrm>
          <a:off x="0" y="0"/>
          <a:ext cx="0" cy="0"/>
          <a:chOff x="0" y="0"/>
          <a:chExt cx="0" cy="0"/>
        </a:xfrm>
      </p:grpSpPr>
      <p:pic>
        <p:nvPicPr>
          <p:cNvPr id="694" name="Google Shape;694;p79"/>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95" name="Google Shape;695;p79"/>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CSS shapes</a:t>
            </a:r>
            <a:endParaRPr sz="8600"/>
          </a:p>
        </p:txBody>
      </p:sp>
      <p:sp>
        <p:nvSpPr>
          <p:cNvPr id="696" name="Google Shape;696;p79"/>
          <p:cNvSpPr txBox="1"/>
          <p:nvPr>
            <p:ph idx="1" type="subTitle"/>
          </p:nvPr>
        </p:nvSpPr>
        <p:spPr>
          <a:xfrm>
            <a:off x="779100" y="2596575"/>
            <a:ext cx="6043800" cy="1410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2" name="Shape 82"/>
        <p:cNvGrpSpPr/>
        <p:nvPr/>
      </p:nvGrpSpPr>
      <p:grpSpPr>
        <a:xfrm>
          <a:off x="0" y="0"/>
          <a:ext cx="0" cy="0"/>
          <a:chOff x="0" y="0"/>
          <a:chExt cx="0" cy="0"/>
        </a:xfrm>
      </p:grpSpPr>
      <p:sp>
        <p:nvSpPr>
          <p:cNvPr id="83" name="Google Shape;83;p1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84" name="Google Shape;84;p1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5" name="Google Shape;85;p17"/>
          <p:cNvSpPr/>
          <p:nvPr/>
        </p:nvSpPr>
        <p:spPr>
          <a:xfrm>
            <a:off x="783225" y="2438525"/>
            <a:ext cx="4974000" cy="110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ph idx="4294967295" type="subTitle"/>
          </p:nvPr>
        </p:nvSpPr>
        <p:spPr>
          <a:xfrm>
            <a:off x="1007700" y="2840750"/>
            <a:ext cx="5524500" cy="4557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 sz="1600">
                <a:solidFill>
                  <a:srgbClr val="398BC9"/>
                </a:solidFill>
                <a:latin typeface="Consolas"/>
                <a:ea typeface="Consolas"/>
                <a:cs typeface="Consolas"/>
                <a:sym typeface="Consolas"/>
              </a:rPr>
              <a:t>&lt;link</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rel</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"stylesheet"</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href</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"reset.css"</a:t>
            </a:r>
            <a:r>
              <a:rPr lang="en" sz="1600">
                <a:solidFill>
                  <a:srgbClr val="398BC9"/>
                </a:solidFill>
                <a:latin typeface="Consolas"/>
                <a:ea typeface="Consolas"/>
                <a:cs typeface="Consolas"/>
                <a:sym typeface="Consolas"/>
              </a:rPr>
              <a:t>&gt;</a:t>
            </a:r>
            <a:endParaRPr sz="1600">
              <a:solidFill>
                <a:srgbClr val="398BC9"/>
              </a:solidFill>
              <a:latin typeface="Consolas"/>
              <a:ea typeface="Consolas"/>
              <a:cs typeface="Consolas"/>
              <a:sym typeface="Consolas"/>
            </a:endParaRPr>
          </a:p>
          <a:p>
            <a:pPr indent="0" lvl="0" marL="0" rtl="0" algn="l">
              <a:spcBef>
                <a:spcPts val="0"/>
              </a:spcBef>
              <a:spcAft>
                <a:spcPts val="8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00" name="Shape 700"/>
        <p:cNvGrpSpPr/>
        <p:nvPr/>
      </p:nvGrpSpPr>
      <p:grpSpPr>
        <a:xfrm>
          <a:off x="0" y="0"/>
          <a:ext cx="0" cy="0"/>
          <a:chOff x="0" y="0"/>
          <a:chExt cx="0" cy="0"/>
        </a:xfrm>
      </p:grpSpPr>
      <p:pic>
        <p:nvPicPr>
          <p:cNvPr id="701" name="Google Shape;701;p80"/>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02" name="Google Shape;702;p80"/>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CSS shapes</a:t>
            </a:r>
            <a:endParaRPr sz="8600"/>
          </a:p>
        </p:txBody>
      </p:sp>
      <p:sp>
        <p:nvSpPr>
          <p:cNvPr id="703" name="Google Shape;703;p80"/>
          <p:cNvSpPr txBox="1"/>
          <p:nvPr>
            <p:ph idx="1" type="subTitle"/>
          </p:nvPr>
        </p:nvSpPr>
        <p:spPr>
          <a:xfrm>
            <a:off x="779100" y="2596575"/>
            <a:ext cx="6043800" cy="21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a:p>
            <a:pPr indent="0" lvl="0" marL="0" rtl="0" algn="l">
              <a:spcBef>
                <a:spcPts val="800"/>
              </a:spcBef>
              <a:spcAft>
                <a:spcPts val="800"/>
              </a:spcAft>
              <a:buNone/>
            </a:pPr>
            <a:r>
              <a:rPr lang="en" u="sng">
                <a:solidFill>
                  <a:schemeClr val="hlink"/>
                </a:solidFill>
                <a:hlinkClick r:id="rId5"/>
              </a:rPr>
              <a:t>http://apps.eky.hk/css-triangle-generator/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07" name="Shape 707"/>
        <p:cNvGrpSpPr/>
        <p:nvPr/>
      </p:nvGrpSpPr>
      <p:grpSpPr>
        <a:xfrm>
          <a:off x="0" y="0"/>
          <a:ext cx="0" cy="0"/>
          <a:chOff x="0" y="0"/>
          <a:chExt cx="0" cy="0"/>
        </a:xfrm>
      </p:grpSpPr>
      <p:pic>
        <p:nvPicPr>
          <p:cNvPr id="708" name="Google Shape;708;p8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09" name="Google Shape;709;p81"/>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index.html</a:t>
            </a:r>
            <a:endParaRPr sz="8600"/>
          </a:p>
        </p:txBody>
      </p:sp>
      <p:sp>
        <p:nvSpPr>
          <p:cNvPr id="710" name="Google Shape;710;p81"/>
          <p:cNvSpPr/>
          <p:nvPr/>
        </p:nvSpPr>
        <p:spPr>
          <a:xfrm>
            <a:off x="783225" y="2501200"/>
            <a:ext cx="5281500" cy="8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1"/>
          <p:cNvSpPr txBox="1"/>
          <p:nvPr/>
        </p:nvSpPr>
        <p:spPr>
          <a:xfrm>
            <a:off x="1049700" y="2681775"/>
            <a:ext cx="48747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header-link</a:t>
            </a:r>
            <a:r>
              <a:rPr lang="en" sz="1050">
                <a:solidFill>
                  <a:srgbClr val="3F831E"/>
                </a:solidFill>
                <a:highlight>
                  <a:srgbClr val="FFFFFF"/>
                </a:highlight>
                <a:latin typeface="Consolas"/>
                <a:ea typeface="Consolas"/>
                <a:cs typeface="Consolas"/>
                <a:sym typeface="Consolas"/>
              </a:rPr>
              <a:t> 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Find out more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15" name="Shape 715"/>
        <p:cNvGrpSpPr/>
        <p:nvPr/>
      </p:nvGrpSpPr>
      <p:grpSpPr>
        <a:xfrm>
          <a:off x="0" y="0"/>
          <a:ext cx="0" cy="0"/>
          <a:chOff x="0" y="0"/>
          <a:chExt cx="0" cy="0"/>
        </a:xfrm>
      </p:grpSpPr>
      <p:sp>
        <p:nvSpPr>
          <p:cNvPr id="716" name="Google Shape;716;p82"/>
          <p:cNvSpPr txBox="1"/>
          <p:nvPr>
            <p:ph type="ctrTitle"/>
          </p:nvPr>
        </p:nvSpPr>
        <p:spPr>
          <a:xfrm>
            <a:off x="779100" y="299150"/>
            <a:ext cx="69573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::before</a:t>
            </a:r>
            <a:endParaRPr sz="5000"/>
          </a:p>
        </p:txBody>
      </p:sp>
      <p:pic>
        <p:nvPicPr>
          <p:cNvPr id="717" name="Google Shape;717;p82"/>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18" name="Google Shape;718;p82"/>
          <p:cNvSpPr txBox="1"/>
          <p:nvPr>
            <p:ph idx="4294967295" type="subTitle"/>
          </p:nvPr>
        </p:nvSpPr>
        <p:spPr>
          <a:xfrm>
            <a:off x="779100" y="1431975"/>
            <a:ext cx="6043800" cy="2270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C</a:t>
            </a:r>
            <a:r>
              <a:rPr lang="en"/>
              <a:t>reates a pseudo-element that is the </a:t>
            </a:r>
            <a:br>
              <a:rPr lang="en"/>
            </a:br>
            <a:r>
              <a:rPr lang="en"/>
              <a:t>first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22" name="Shape 722"/>
        <p:cNvGrpSpPr/>
        <p:nvPr/>
      </p:nvGrpSpPr>
      <p:grpSpPr>
        <a:xfrm>
          <a:off x="0" y="0"/>
          <a:ext cx="0" cy="0"/>
          <a:chOff x="0" y="0"/>
          <a:chExt cx="0" cy="0"/>
        </a:xfrm>
      </p:grpSpPr>
      <p:sp>
        <p:nvSpPr>
          <p:cNvPr id="723" name="Google Shape;723;p83"/>
          <p:cNvSpPr txBox="1"/>
          <p:nvPr>
            <p:ph type="ctrTitle"/>
          </p:nvPr>
        </p:nvSpPr>
        <p:spPr>
          <a:xfrm>
            <a:off x="779100" y="299150"/>
            <a:ext cx="69573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::After</a:t>
            </a:r>
            <a:endParaRPr sz="5000"/>
          </a:p>
        </p:txBody>
      </p:sp>
      <p:pic>
        <p:nvPicPr>
          <p:cNvPr id="724" name="Google Shape;724;p83"/>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25" name="Google Shape;725;p83"/>
          <p:cNvSpPr txBox="1"/>
          <p:nvPr>
            <p:ph idx="4294967295" type="subTitle"/>
          </p:nvPr>
        </p:nvSpPr>
        <p:spPr>
          <a:xfrm>
            <a:off x="779100" y="1431975"/>
            <a:ext cx="6043800" cy="2270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Creates a pseudo-element that is the </a:t>
            </a:r>
            <a:br>
              <a:rPr lang="en"/>
            </a:br>
            <a:r>
              <a:rPr lang="en"/>
              <a:t>last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29" name="Shape 729"/>
        <p:cNvGrpSpPr/>
        <p:nvPr/>
      </p:nvGrpSpPr>
      <p:grpSpPr>
        <a:xfrm>
          <a:off x="0" y="0"/>
          <a:ext cx="0" cy="0"/>
          <a:chOff x="0" y="0"/>
          <a:chExt cx="0" cy="0"/>
        </a:xfrm>
      </p:grpSpPr>
      <p:sp>
        <p:nvSpPr>
          <p:cNvPr id="730" name="Google Shape;730;p84"/>
          <p:cNvSpPr txBox="1"/>
          <p:nvPr>
            <p:ph type="ctrTitle"/>
          </p:nvPr>
        </p:nvSpPr>
        <p:spPr>
          <a:xfrm>
            <a:off x="779100" y="299150"/>
            <a:ext cx="76068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Both ::before and ::after</a:t>
            </a:r>
            <a:endParaRPr sz="5000"/>
          </a:p>
        </p:txBody>
      </p:sp>
      <p:sp>
        <p:nvSpPr>
          <p:cNvPr id="731" name="Google Shape;731;p84"/>
          <p:cNvSpPr/>
          <p:nvPr/>
        </p:nvSpPr>
        <p:spPr>
          <a:xfrm>
            <a:off x="783225" y="2501200"/>
            <a:ext cx="4974000" cy="16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4"/>
          <p:cNvSpPr txBox="1"/>
          <p:nvPr/>
        </p:nvSpPr>
        <p:spPr>
          <a:xfrm>
            <a:off x="1049700" y="27579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733" name="Google Shape;733;p84"/>
          <p:cNvPicPr preferRelativeResize="0"/>
          <p:nvPr/>
        </p:nvPicPr>
        <p:blipFill>
          <a:blip r:embed="rId3">
            <a:alphaModFix/>
          </a:blip>
          <a:stretch>
            <a:fillRect/>
          </a:stretch>
        </p:blipFill>
        <p:spPr>
          <a:xfrm>
            <a:off x="5891452" y="1391361"/>
            <a:ext cx="2904825" cy="3705499"/>
          </a:xfrm>
          <a:prstGeom prst="rect">
            <a:avLst/>
          </a:prstGeom>
          <a:noFill/>
          <a:ln>
            <a:noFill/>
          </a:ln>
        </p:spPr>
      </p:pic>
      <p:sp>
        <p:nvSpPr>
          <p:cNvPr id="734" name="Google Shape;734;p84"/>
          <p:cNvSpPr txBox="1"/>
          <p:nvPr>
            <p:ph idx="4294967295" type="subTitle"/>
          </p:nvPr>
        </p:nvSpPr>
        <p:spPr>
          <a:xfrm>
            <a:off x="779100" y="1431975"/>
            <a:ext cx="6043800" cy="13290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Require a ‘content’ property.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738" name="Shape 738"/>
        <p:cNvGrpSpPr/>
        <p:nvPr/>
      </p:nvGrpSpPr>
      <p:grpSpPr>
        <a:xfrm>
          <a:off x="0" y="0"/>
          <a:ext cx="0" cy="0"/>
          <a:chOff x="0" y="0"/>
          <a:chExt cx="0" cy="0"/>
        </a:xfrm>
      </p:grpSpPr>
      <p:sp>
        <p:nvSpPr>
          <p:cNvPr id="739" name="Google Shape;739;p8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740" name="Google Shape;740;p85"/>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5"/>
          <p:cNvSpPr txBox="1"/>
          <p:nvPr/>
        </p:nvSpPr>
        <p:spPr>
          <a:xfrm>
            <a:off x="1049700" y="2300775"/>
            <a:ext cx="4650900" cy="31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.75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.header-link:hover::after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F831E"/>
                </a:solidFill>
                <a:highlight>
                  <a:srgbClr val="FFFFFF"/>
                </a:highlight>
                <a:latin typeface="Consolas"/>
                <a:ea typeface="Consolas"/>
                <a:cs typeface="Consolas"/>
                <a:sym typeface="Consolas"/>
              </a:rPr>
              <a:t>    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all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742" name="Google Shape;742;p85"/>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0" st="0"/>
                                            </p:txEl>
                                          </p:spTgt>
                                        </p:tgtEl>
                                        <p:attrNameLst>
                                          <p:attrName>style.visibility</p:attrName>
                                        </p:attrNameLst>
                                      </p:cBhvr>
                                      <p:to>
                                        <p:strVal val="visible"/>
                                      </p:to>
                                    </p:set>
                                    <p:animEffect filter="fade" transition="in">
                                      <p:cBhvr>
                                        <p:cTn dur="1000"/>
                                        <p:tgtEl>
                                          <p:spTgt spid="7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 st="1"/>
                                            </p:txEl>
                                          </p:spTgt>
                                        </p:tgtEl>
                                        <p:attrNameLst>
                                          <p:attrName>style.visibility</p:attrName>
                                        </p:attrNameLst>
                                      </p:cBhvr>
                                      <p:to>
                                        <p:strVal val="visible"/>
                                      </p:to>
                                    </p:set>
                                    <p:animEffect filter="fade" transition="in">
                                      <p:cBhvr>
                                        <p:cTn dur="1000"/>
                                        <p:tgtEl>
                                          <p:spTgt spid="7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2" st="2"/>
                                            </p:txEl>
                                          </p:spTgt>
                                        </p:tgtEl>
                                        <p:attrNameLst>
                                          <p:attrName>style.visibility</p:attrName>
                                        </p:attrNameLst>
                                      </p:cBhvr>
                                      <p:to>
                                        <p:strVal val="visible"/>
                                      </p:to>
                                    </p:set>
                                    <p:animEffect filter="fade" transition="in">
                                      <p:cBhvr>
                                        <p:cTn dur="1000"/>
                                        <p:tgtEl>
                                          <p:spTgt spid="7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3" st="3"/>
                                            </p:txEl>
                                          </p:spTgt>
                                        </p:tgtEl>
                                        <p:attrNameLst>
                                          <p:attrName>style.visibility</p:attrName>
                                        </p:attrNameLst>
                                      </p:cBhvr>
                                      <p:to>
                                        <p:strVal val="visible"/>
                                      </p:to>
                                    </p:set>
                                    <p:animEffect filter="fade" transition="in">
                                      <p:cBhvr>
                                        <p:cTn dur="1000"/>
                                        <p:tgtEl>
                                          <p:spTgt spid="7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4" st="4"/>
                                            </p:txEl>
                                          </p:spTgt>
                                        </p:tgtEl>
                                        <p:attrNameLst>
                                          <p:attrName>style.visibility</p:attrName>
                                        </p:attrNameLst>
                                      </p:cBhvr>
                                      <p:to>
                                        <p:strVal val="visible"/>
                                      </p:to>
                                    </p:set>
                                    <p:animEffect filter="fade" transition="in">
                                      <p:cBhvr>
                                        <p:cTn dur="1000"/>
                                        <p:tgtEl>
                                          <p:spTgt spid="7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5" st="5"/>
                                            </p:txEl>
                                          </p:spTgt>
                                        </p:tgtEl>
                                        <p:attrNameLst>
                                          <p:attrName>style.visibility</p:attrName>
                                        </p:attrNameLst>
                                      </p:cBhvr>
                                      <p:to>
                                        <p:strVal val="visible"/>
                                      </p:to>
                                    </p:set>
                                    <p:animEffect filter="fade" transition="in">
                                      <p:cBhvr>
                                        <p:cTn dur="1000"/>
                                        <p:tgtEl>
                                          <p:spTgt spid="7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6" st="6"/>
                                            </p:txEl>
                                          </p:spTgt>
                                        </p:tgtEl>
                                        <p:attrNameLst>
                                          <p:attrName>style.visibility</p:attrName>
                                        </p:attrNameLst>
                                      </p:cBhvr>
                                      <p:to>
                                        <p:strVal val="visible"/>
                                      </p:to>
                                    </p:set>
                                    <p:animEffect filter="fade" transition="in">
                                      <p:cBhvr>
                                        <p:cTn dur="1000"/>
                                        <p:tgtEl>
                                          <p:spTgt spid="7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7" st="7"/>
                                            </p:txEl>
                                          </p:spTgt>
                                        </p:tgtEl>
                                        <p:attrNameLst>
                                          <p:attrName>style.visibility</p:attrName>
                                        </p:attrNameLst>
                                      </p:cBhvr>
                                      <p:to>
                                        <p:strVal val="visible"/>
                                      </p:to>
                                    </p:set>
                                    <p:animEffect filter="fade" transition="in">
                                      <p:cBhvr>
                                        <p:cTn dur="1000"/>
                                        <p:tgtEl>
                                          <p:spTgt spid="7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8" st="8"/>
                                            </p:txEl>
                                          </p:spTgt>
                                        </p:tgtEl>
                                        <p:attrNameLst>
                                          <p:attrName>style.visibility</p:attrName>
                                        </p:attrNameLst>
                                      </p:cBhvr>
                                      <p:to>
                                        <p:strVal val="visible"/>
                                      </p:to>
                                    </p:set>
                                    <p:animEffect filter="fade" transition="in">
                                      <p:cBhvr>
                                        <p:cTn dur="1000"/>
                                        <p:tgtEl>
                                          <p:spTgt spid="74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9" st="9"/>
                                            </p:txEl>
                                          </p:spTgt>
                                        </p:tgtEl>
                                        <p:attrNameLst>
                                          <p:attrName>style.visibility</p:attrName>
                                        </p:attrNameLst>
                                      </p:cBhvr>
                                      <p:to>
                                        <p:strVal val="visible"/>
                                      </p:to>
                                    </p:set>
                                    <p:animEffect filter="fade" transition="in">
                                      <p:cBhvr>
                                        <p:cTn dur="1000"/>
                                        <p:tgtEl>
                                          <p:spTgt spid="74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0" st="10"/>
                                            </p:txEl>
                                          </p:spTgt>
                                        </p:tgtEl>
                                        <p:attrNameLst>
                                          <p:attrName>style.visibility</p:attrName>
                                        </p:attrNameLst>
                                      </p:cBhvr>
                                      <p:to>
                                        <p:strVal val="visible"/>
                                      </p:to>
                                    </p:set>
                                    <p:animEffect filter="fade" transition="in">
                                      <p:cBhvr>
                                        <p:cTn dur="1000"/>
                                        <p:tgtEl>
                                          <p:spTgt spid="74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1" st="11"/>
                                            </p:txEl>
                                          </p:spTgt>
                                        </p:tgtEl>
                                        <p:attrNameLst>
                                          <p:attrName>style.visibility</p:attrName>
                                        </p:attrNameLst>
                                      </p:cBhvr>
                                      <p:to>
                                        <p:strVal val="visible"/>
                                      </p:to>
                                    </p:set>
                                    <p:animEffect filter="fade" transition="in">
                                      <p:cBhvr>
                                        <p:cTn dur="1000"/>
                                        <p:tgtEl>
                                          <p:spTgt spid="74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2" st="12"/>
                                            </p:txEl>
                                          </p:spTgt>
                                        </p:tgtEl>
                                        <p:attrNameLst>
                                          <p:attrName>style.visibility</p:attrName>
                                        </p:attrNameLst>
                                      </p:cBhvr>
                                      <p:to>
                                        <p:strVal val="visible"/>
                                      </p:to>
                                    </p:set>
                                    <p:animEffect filter="fade" transition="in">
                                      <p:cBhvr>
                                        <p:cTn dur="1000"/>
                                        <p:tgtEl>
                                          <p:spTgt spid="74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3" st="13"/>
                                            </p:txEl>
                                          </p:spTgt>
                                        </p:tgtEl>
                                        <p:attrNameLst>
                                          <p:attrName>style.visibility</p:attrName>
                                        </p:attrNameLst>
                                      </p:cBhvr>
                                      <p:to>
                                        <p:strVal val="visible"/>
                                      </p:to>
                                    </p:set>
                                    <p:animEffect filter="fade" transition="in">
                                      <p:cBhvr>
                                        <p:cTn dur="1000"/>
                                        <p:tgtEl>
                                          <p:spTgt spid="74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4" st="14"/>
                                            </p:txEl>
                                          </p:spTgt>
                                        </p:tgtEl>
                                        <p:attrNameLst>
                                          <p:attrName>style.visibility</p:attrName>
                                        </p:attrNameLst>
                                      </p:cBhvr>
                                      <p:to>
                                        <p:strVal val="visible"/>
                                      </p:to>
                                    </p:set>
                                    <p:animEffect filter="fade" transition="in">
                                      <p:cBhvr>
                                        <p:cTn dur="1000"/>
                                        <p:tgtEl>
                                          <p:spTgt spid="74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xEl>
                                              <p:pRg end="15" st="15"/>
                                            </p:txEl>
                                          </p:spTgt>
                                        </p:tgtEl>
                                        <p:attrNameLst>
                                          <p:attrName>style.visibility</p:attrName>
                                        </p:attrNameLst>
                                      </p:cBhvr>
                                      <p:to>
                                        <p:strVal val="visible"/>
                                      </p:to>
                                    </p:set>
                                    <p:animEffect filter="fade" transition="in">
                                      <p:cBhvr>
                                        <p:cTn dur="1000"/>
                                        <p:tgtEl>
                                          <p:spTgt spid="741">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746" name="Shape 746"/>
        <p:cNvGrpSpPr/>
        <p:nvPr/>
      </p:nvGrpSpPr>
      <p:grpSpPr>
        <a:xfrm>
          <a:off x="0" y="0"/>
          <a:ext cx="0" cy="0"/>
          <a:chOff x="0" y="0"/>
          <a:chExt cx="0" cy="0"/>
        </a:xfrm>
      </p:grpSpPr>
      <p:sp>
        <p:nvSpPr>
          <p:cNvPr id="747" name="Google Shape;747;p8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748" name="Google Shape;748;p86"/>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6"/>
          <p:cNvSpPr txBox="1"/>
          <p:nvPr/>
        </p:nvSpPr>
        <p:spPr>
          <a:xfrm>
            <a:off x="1049700" y="2300775"/>
            <a:ext cx="46509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space-between</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750" name="Google Shape;750;p86"/>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0" st="0"/>
                                            </p:txEl>
                                          </p:spTgt>
                                        </p:tgtEl>
                                        <p:attrNameLst>
                                          <p:attrName>style.visibility</p:attrName>
                                        </p:attrNameLst>
                                      </p:cBhvr>
                                      <p:to>
                                        <p:strVal val="visible"/>
                                      </p:to>
                                    </p:set>
                                    <p:animEffect filter="fade" transition="in">
                                      <p:cBhvr>
                                        <p:cTn dur="1000"/>
                                        <p:tgtEl>
                                          <p:spTgt spid="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1" st="1"/>
                                            </p:txEl>
                                          </p:spTgt>
                                        </p:tgtEl>
                                        <p:attrNameLst>
                                          <p:attrName>style.visibility</p:attrName>
                                        </p:attrNameLst>
                                      </p:cBhvr>
                                      <p:to>
                                        <p:strVal val="visible"/>
                                      </p:to>
                                    </p:set>
                                    <p:animEffect filter="fade" transition="in">
                                      <p:cBhvr>
                                        <p:cTn dur="1000"/>
                                        <p:tgtEl>
                                          <p:spTgt spid="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2" st="2"/>
                                            </p:txEl>
                                          </p:spTgt>
                                        </p:tgtEl>
                                        <p:attrNameLst>
                                          <p:attrName>style.visibility</p:attrName>
                                        </p:attrNameLst>
                                      </p:cBhvr>
                                      <p:to>
                                        <p:strVal val="visible"/>
                                      </p:to>
                                    </p:set>
                                    <p:animEffect filter="fade" transition="in">
                                      <p:cBhvr>
                                        <p:cTn dur="1000"/>
                                        <p:tgtEl>
                                          <p:spTgt spid="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3" st="3"/>
                                            </p:txEl>
                                          </p:spTgt>
                                        </p:tgtEl>
                                        <p:attrNameLst>
                                          <p:attrName>style.visibility</p:attrName>
                                        </p:attrNameLst>
                                      </p:cBhvr>
                                      <p:to>
                                        <p:strVal val="visible"/>
                                      </p:to>
                                    </p:set>
                                    <p:animEffect filter="fade" transition="in">
                                      <p:cBhvr>
                                        <p:cTn dur="1000"/>
                                        <p:tgtEl>
                                          <p:spTgt spid="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4" st="4"/>
                                            </p:txEl>
                                          </p:spTgt>
                                        </p:tgtEl>
                                        <p:attrNameLst>
                                          <p:attrName>style.visibility</p:attrName>
                                        </p:attrNameLst>
                                      </p:cBhvr>
                                      <p:to>
                                        <p:strVal val="visible"/>
                                      </p:to>
                                    </p:set>
                                    <p:animEffect filter="fade" transition="in">
                                      <p:cBhvr>
                                        <p:cTn dur="1000"/>
                                        <p:tgtEl>
                                          <p:spTgt spid="7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5" st="5"/>
                                            </p:txEl>
                                          </p:spTgt>
                                        </p:tgtEl>
                                        <p:attrNameLst>
                                          <p:attrName>style.visibility</p:attrName>
                                        </p:attrNameLst>
                                      </p:cBhvr>
                                      <p:to>
                                        <p:strVal val="visible"/>
                                      </p:to>
                                    </p:set>
                                    <p:animEffect filter="fade" transition="in">
                                      <p:cBhvr>
                                        <p:cTn dur="1000"/>
                                        <p:tgtEl>
                                          <p:spTgt spid="74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54" name="Shape 754"/>
        <p:cNvGrpSpPr/>
        <p:nvPr/>
      </p:nvGrpSpPr>
      <p:grpSpPr>
        <a:xfrm>
          <a:off x="0" y="0"/>
          <a:ext cx="0" cy="0"/>
          <a:chOff x="0" y="0"/>
          <a:chExt cx="0" cy="0"/>
        </a:xfrm>
      </p:grpSpPr>
      <p:pic>
        <p:nvPicPr>
          <p:cNvPr id="755" name="Google Shape;755;p8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56" name="Google Shape;756;p87"/>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style.css</a:t>
            </a:r>
            <a:endParaRPr sz="8600"/>
          </a:p>
        </p:txBody>
      </p:sp>
      <p:sp>
        <p:nvSpPr>
          <p:cNvPr id="757" name="Google Shape;757;p87"/>
          <p:cNvSpPr/>
          <p:nvPr/>
        </p:nvSpPr>
        <p:spPr>
          <a:xfrm>
            <a:off x="783225" y="2501200"/>
            <a:ext cx="5281500" cy="148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7"/>
          <p:cNvSpPr txBox="1"/>
          <p:nvPr/>
        </p:nvSpPr>
        <p:spPr>
          <a:xfrm>
            <a:off x="1049700" y="2681775"/>
            <a:ext cx="4874700" cy="122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62" name="Shape 762"/>
        <p:cNvGrpSpPr/>
        <p:nvPr/>
      </p:nvGrpSpPr>
      <p:grpSpPr>
        <a:xfrm>
          <a:off x="0" y="0"/>
          <a:ext cx="0" cy="0"/>
          <a:chOff x="0" y="0"/>
          <a:chExt cx="0" cy="0"/>
        </a:xfrm>
      </p:grpSpPr>
      <p:sp>
        <p:nvSpPr>
          <p:cNvPr id="763" name="Google Shape;763;p88"/>
          <p:cNvSpPr txBox="1"/>
          <p:nvPr>
            <p:ph type="ctrTitle"/>
          </p:nvPr>
        </p:nvSpPr>
        <p:spPr>
          <a:xfrm>
            <a:off x="779100" y="784415"/>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t>
            </a:r>
            <a:br>
              <a:rPr lang="en" sz="8000"/>
            </a:br>
            <a:r>
              <a:rPr lang="en" sz="8000"/>
              <a:t>properties</a:t>
            </a:r>
            <a:endParaRPr sz="6000"/>
          </a:p>
        </p:txBody>
      </p:sp>
      <p:pic>
        <p:nvPicPr>
          <p:cNvPr id="764" name="Google Shape;764;p8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65" name="Google Shape;765;p88"/>
          <p:cNvSpPr txBox="1"/>
          <p:nvPr>
            <p:ph idx="4294967295" type="subTitle"/>
          </p:nvPr>
        </p:nvSpPr>
        <p:spPr>
          <a:xfrm>
            <a:off x="779100" y="2955975"/>
            <a:ext cx="6043800" cy="1778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t>Help us</a:t>
            </a:r>
            <a:r>
              <a:rPr lang="en"/>
              <a:t> manipulate the location of an element on the page</a:t>
            </a:r>
            <a:endParaRPr/>
          </a:p>
          <a:p>
            <a:pPr indent="0" lvl="0" marL="0" rtl="0" algn="l">
              <a:lnSpc>
                <a:spcPct val="100000"/>
              </a:lnSpc>
              <a:spcBef>
                <a:spcPts val="1000"/>
              </a:spcBef>
              <a:spcAft>
                <a:spcPts val="0"/>
              </a:spcAft>
              <a:buNone/>
            </a:pPr>
            <a:r>
              <a:rPr lang="en"/>
              <a:t>Possible values:</a:t>
            </a:r>
            <a:br>
              <a:rPr lang="en"/>
            </a:br>
            <a:r>
              <a:rPr lang="en" sz="2000">
                <a:latin typeface="Consolas"/>
                <a:ea typeface="Consolas"/>
                <a:cs typeface="Consolas"/>
                <a:sym typeface="Consolas"/>
              </a:rPr>
              <a:t>static, relative, absolute or fixed</a:t>
            </a:r>
            <a:endParaRPr sz="2000"/>
          </a:p>
          <a:p>
            <a:pPr indent="0" lvl="0" marL="0" rtl="0" algn="l">
              <a:lnSpc>
                <a:spcPct val="100000"/>
              </a:lnSpc>
              <a:spcBef>
                <a:spcPts val="1000"/>
              </a:spcBef>
              <a:spcAft>
                <a:spcPts val="8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69" name="Shape 769"/>
        <p:cNvGrpSpPr/>
        <p:nvPr/>
      </p:nvGrpSpPr>
      <p:grpSpPr>
        <a:xfrm>
          <a:off x="0" y="0"/>
          <a:ext cx="0" cy="0"/>
          <a:chOff x="0" y="0"/>
          <a:chExt cx="0" cy="0"/>
        </a:xfrm>
      </p:grpSpPr>
      <p:sp>
        <p:nvSpPr>
          <p:cNvPr id="770" name="Google Shape;770;p89"/>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t>
            </a:r>
            <a:r>
              <a:rPr lang="en" sz="8000"/>
              <a:t>static;</a:t>
            </a:r>
            <a:endParaRPr sz="6000"/>
          </a:p>
        </p:txBody>
      </p:sp>
      <p:pic>
        <p:nvPicPr>
          <p:cNvPr id="771" name="Google Shape;771;p89"/>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772" name="Google Shape;772;p89"/>
          <p:cNvSpPr txBox="1"/>
          <p:nvPr>
            <p:ph idx="4294967295" type="subTitle"/>
          </p:nvPr>
        </p:nvSpPr>
        <p:spPr>
          <a:xfrm>
            <a:off x="779100" y="2192725"/>
            <a:ext cx="6043800" cy="2694000"/>
          </a:xfrm>
          <a:prstGeom prst="rect">
            <a:avLst/>
          </a:prstGeom>
        </p:spPr>
        <p:txBody>
          <a:bodyPr anchorCtr="0" anchor="t" bIns="0" lIns="0" spcFirstLastPara="1" rIns="0" wrap="square" tIns="0">
            <a:noAutofit/>
          </a:bodyPr>
          <a:lstStyle/>
          <a:p>
            <a:pPr indent="-381000" lvl="0" marL="457200" rtl="0" algn="l">
              <a:lnSpc>
                <a:spcPct val="100000"/>
              </a:lnSpc>
              <a:spcBef>
                <a:spcPts val="1000"/>
              </a:spcBef>
              <a:spcAft>
                <a:spcPts val="0"/>
              </a:spcAft>
              <a:buSzPts val="2400"/>
              <a:buChar char="▪"/>
            </a:pPr>
            <a:r>
              <a:rPr lang="en"/>
              <a:t>The default value</a:t>
            </a:r>
            <a:endParaRPr/>
          </a:p>
          <a:p>
            <a:pPr indent="-381000" lvl="0" marL="457200" rtl="0" algn="l">
              <a:lnSpc>
                <a:spcPct val="100000"/>
              </a:lnSpc>
              <a:spcBef>
                <a:spcPts val="1000"/>
              </a:spcBef>
              <a:spcAft>
                <a:spcPts val="0"/>
              </a:spcAft>
              <a:buSzPts val="2400"/>
              <a:buChar char="▪"/>
            </a:pPr>
            <a:r>
              <a:rPr lang="en"/>
              <a:t>Elements stay in the document ‘flow’</a:t>
            </a:r>
            <a:endParaRPr/>
          </a:p>
          <a:p>
            <a:pPr indent="-381000" lvl="0" marL="457200" rtl="0" algn="l">
              <a:lnSpc>
                <a:spcPct val="100000"/>
              </a:lnSpc>
              <a:spcBef>
                <a:spcPts val="1000"/>
              </a:spcBef>
              <a:spcAft>
                <a:spcPts val="0"/>
              </a:spcAft>
              <a:buSzPts val="2400"/>
              <a:buChar char="▪"/>
            </a:pPr>
            <a:r>
              <a:rPr lang="en"/>
              <a:t>l</a:t>
            </a:r>
            <a:r>
              <a:rPr lang="en"/>
              <a:t>eft, right, top, bottom have no effect on static elements</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90" name="Shape 90"/>
        <p:cNvGrpSpPr/>
        <p:nvPr/>
      </p:nvGrpSpPr>
      <p:grpSpPr>
        <a:xfrm>
          <a:off x="0" y="0"/>
          <a:ext cx="0" cy="0"/>
          <a:chOff x="0" y="0"/>
          <a:chExt cx="0" cy="0"/>
        </a:xfrm>
      </p:grpSpPr>
      <p:sp>
        <p:nvSpPr>
          <p:cNvPr id="91" name="Google Shape;91;p18"/>
          <p:cNvSpPr txBox="1"/>
          <p:nvPr>
            <p:ph type="ctrTitle"/>
          </p:nvPr>
        </p:nvSpPr>
        <p:spPr>
          <a:xfrm>
            <a:off x="779100" y="343052"/>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t/>
            </a:r>
            <a:endParaRPr sz="5000"/>
          </a:p>
        </p:txBody>
      </p:sp>
      <p:pic>
        <p:nvPicPr>
          <p:cNvPr id="92" name="Google Shape;92;p18"/>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93" name="Google Shape;93;p18"/>
          <p:cNvSpPr/>
          <p:nvPr/>
        </p:nvSpPr>
        <p:spPr>
          <a:xfrm>
            <a:off x="783225" y="1212750"/>
            <a:ext cx="4974000" cy="393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a:off x="944775" y="1382325"/>
            <a:ext cx="4650900" cy="374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html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div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span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applet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object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iframe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h1</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h2</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h3</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h4</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h5</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h6</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blockquote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abbr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acronym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address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big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cite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code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dfn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img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kbd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q</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samp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small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strike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strong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var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center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fieldset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form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label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legend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table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tfoot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thead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article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aside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canvas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details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embed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figure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footer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header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hgroup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menu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nav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output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ruby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section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summary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time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mark</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audio</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video</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margin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padding</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border</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font-size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100</a:t>
            </a:r>
            <a:r>
              <a:rPr lang="en" sz="800">
                <a:solidFill>
                  <a:srgbClr val="7B1FA2"/>
                </a:solidFill>
                <a:highlight>
                  <a:srgbClr val="FFFFFF"/>
                </a:highlight>
                <a:latin typeface="Consolas"/>
                <a:ea typeface="Consolas"/>
                <a:cs typeface="Consolas"/>
                <a:sym typeface="Consolas"/>
              </a:rPr>
              <a: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inherit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vertical-align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baseline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body</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line-height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list-style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none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350">
              <a:solidFill>
                <a:srgbClr val="96928F"/>
              </a:solidFill>
              <a:highlight>
                <a:srgbClr val="FFFFFF"/>
              </a:highlight>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76" name="Shape 776"/>
        <p:cNvGrpSpPr/>
        <p:nvPr/>
      </p:nvGrpSpPr>
      <p:grpSpPr>
        <a:xfrm>
          <a:off x="0" y="0"/>
          <a:ext cx="0" cy="0"/>
          <a:chOff x="0" y="0"/>
          <a:chExt cx="0" cy="0"/>
        </a:xfrm>
      </p:grpSpPr>
      <p:sp>
        <p:nvSpPr>
          <p:cNvPr id="777" name="Google Shape;777;p90"/>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relative;</a:t>
            </a:r>
            <a:endParaRPr sz="6000"/>
          </a:p>
        </p:txBody>
      </p:sp>
      <p:pic>
        <p:nvPicPr>
          <p:cNvPr id="778" name="Google Shape;778;p90"/>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779" name="Google Shape;779;p90"/>
          <p:cNvSpPr txBox="1"/>
          <p:nvPr>
            <p:ph idx="4294967295" type="subTitle"/>
          </p:nvPr>
        </p:nvSpPr>
        <p:spPr>
          <a:xfrm>
            <a:off x="779100" y="2192725"/>
            <a:ext cx="60438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stay in the document ‘flow’</a:t>
            </a:r>
            <a:endParaRPr/>
          </a:p>
          <a:p>
            <a:pPr indent="-381000" lvl="0" marL="457200" rtl="0" algn="l">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83" name="Shape 783"/>
        <p:cNvGrpSpPr/>
        <p:nvPr/>
      </p:nvGrpSpPr>
      <p:grpSpPr>
        <a:xfrm>
          <a:off x="0" y="0"/>
          <a:ext cx="0" cy="0"/>
          <a:chOff x="0" y="0"/>
          <a:chExt cx="0" cy="0"/>
        </a:xfrm>
      </p:grpSpPr>
      <p:sp>
        <p:nvSpPr>
          <p:cNvPr id="784" name="Google Shape;784;p91"/>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absolute;</a:t>
            </a:r>
            <a:endParaRPr sz="6000"/>
          </a:p>
        </p:txBody>
      </p:sp>
      <p:pic>
        <p:nvPicPr>
          <p:cNvPr id="785" name="Google Shape;785;p91"/>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786" name="Google Shape;786;p91"/>
          <p:cNvSpPr txBox="1"/>
          <p:nvPr>
            <p:ph idx="4294967295" type="subTitle"/>
          </p:nvPr>
        </p:nvSpPr>
        <p:spPr>
          <a:xfrm>
            <a:off x="779100" y="2192725"/>
            <a:ext cx="69573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are removed from the document ‘flow’</a:t>
            </a:r>
            <a:endParaRPr/>
          </a:p>
          <a:p>
            <a:pPr indent="-381000" lvl="0" marL="457200" rtl="0" algn="l">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indent="-381000" lvl="0" marL="457200" rtl="0" algn="l">
              <a:lnSpc>
                <a:spcPct val="100000"/>
              </a:lnSpc>
              <a:spcBef>
                <a:spcPts val="1000"/>
              </a:spcBef>
              <a:spcAft>
                <a:spcPts val="0"/>
              </a:spcAft>
              <a:buSzPts val="2400"/>
              <a:buChar char="▪"/>
            </a:pPr>
            <a:r>
              <a:rPr lang="en"/>
              <a:t>If within a relative parent, can be ‘nudged’ within that parent.</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90" name="Shape 790"/>
        <p:cNvGrpSpPr/>
        <p:nvPr/>
      </p:nvGrpSpPr>
      <p:grpSpPr>
        <a:xfrm>
          <a:off x="0" y="0"/>
          <a:ext cx="0" cy="0"/>
          <a:chOff x="0" y="0"/>
          <a:chExt cx="0" cy="0"/>
        </a:xfrm>
      </p:grpSpPr>
      <p:sp>
        <p:nvSpPr>
          <p:cNvPr id="791" name="Google Shape;791;p92"/>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fixed;</a:t>
            </a:r>
            <a:endParaRPr sz="6000"/>
          </a:p>
        </p:txBody>
      </p:sp>
      <p:pic>
        <p:nvPicPr>
          <p:cNvPr id="792" name="Google Shape;792;p92"/>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793" name="Google Shape;793;p92"/>
          <p:cNvSpPr txBox="1"/>
          <p:nvPr>
            <p:ph idx="4294967295" type="subTitle"/>
          </p:nvPr>
        </p:nvSpPr>
        <p:spPr>
          <a:xfrm>
            <a:off x="779100" y="2192725"/>
            <a:ext cx="69573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are removed from the document ‘flow’</a:t>
            </a:r>
            <a:endParaRPr/>
          </a:p>
          <a:p>
            <a:pPr indent="-381000" lvl="0" marL="457200" rtl="0" algn="l">
              <a:lnSpc>
                <a:spcPct val="100000"/>
              </a:lnSpc>
              <a:spcBef>
                <a:spcPts val="1000"/>
              </a:spcBef>
              <a:spcAft>
                <a:spcPts val="0"/>
              </a:spcAft>
              <a:buSzPts val="2400"/>
              <a:buChar char="▪"/>
            </a:pPr>
            <a:r>
              <a:rPr lang="en"/>
              <a:t>Behave similarly to absolute elements, but they are relative to the document, not to any parent. </a:t>
            </a:r>
            <a:endParaRPr/>
          </a:p>
          <a:p>
            <a:pPr indent="-381000" lvl="0" marL="457200" rtl="0" algn="l">
              <a:lnSpc>
                <a:spcPct val="100000"/>
              </a:lnSpc>
              <a:spcBef>
                <a:spcPts val="1000"/>
              </a:spcBef>
              <a:spcAft>
                <a:spcPts val="0"/>
              </a:spcAft>
              <a:buSzPts val="2400"/>
              <a:buChar char="▪"/>
            </a:pPr>
            <a:r>
              <a:rPr lang="en"/>
              <a:t>Unaffected by page scrolling.</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97" name="Shape 797"/>
        <p:cNvGrpSpPr/>
        <p:nvPr/>
      </p:nvGrpSpPr>
      <p:grpSpPr>
        <a:xfrm>
          <a:off x="0" y="0"/>
          <a:ext cx="0" cy="0"/>
          <a:chOff x="0" y="0"/>
          <a:chExt cx="0" cy="0"/>
        </a:xfrm>
      </p:grpSpPr>
      <p:pic>
        <p:nvPicPr>
          <p:cNvPr id="798" name="Google Shape;798;p93"/>
          <p:cNvPicPr preferRelativeResize="0"/>
          <p:nvPr/>
        </p:nvPicPr>
        <p:blipFill>
          <a:blip r:embed="rId3">
            <a:alphaModFix/>
          </a:blip>
          <a:stretch>
            <a:fillRect/>
          </a:stretch>
        </p:blipFill>
        <p:spPr>
          <a:xfrm>
            <a:off x="6724452" y="1801336"/>
            <a:ext cx="2904825" cy="3705499"/>
          </a:xfrm>
          <a:prstGeom prst="rect">
            <a:avLst/>
          </a:prstGeom>
          <a:noFill/>
          <a:ln>
            <a:noFill/>
          </a:ln>
        </p:spPr>
      </p:pic>
      <p:pic>
        <p:nvPicPr>
          <p:cNvPr id="799" name="Google Shape;799;p93"/>
          <p:cNvPicPr preferRelativeResize="0"/>
          <p:nvPr/>
        </p:nvPicPr>
        <p:blipFill>
          <a:blip r:embed="rId4">
            <a:alphaModFix/>
          </a:blip>
          <a:stretch>
            <a:fillRect/>
          </a:stretch>
        </p:blipFill>
        <p:spPr>
          <a:xfrm>
            <a:off x="779100" y="1076675"/>
            <a:ext cx="6419651" cy="3306507"/>
          </a:xfrm>
          <a:prstGeom prst="rect">
            <a:avLst/>
          </a:prstGeom>
          <a:noFill/>
          <a:ln>
            <a:noFill/>
          </a:ln>
        </p:spPr>
      </p:pic>
      <p:sp>
        <p:nvSpPr>
          <p:cNvPr id="800" name="Google Shape;800;p93"/>
          <p:cNvSpPr/>
          <p:nvPr/>
        </p:nvSpPr>
        <p:spPr>
          <a:xfrm>
            <a:off x="786175" y="1104400"/>
            <a:ext cx="6419700" cy="147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3"/>
          <p:cNvSpPr/>
          <p:nvPr/>
        </p:nvSpPr>
        <p:spPr>
          <a:xfrm flipH="1" rot="10800000">
            <a:off x="786175" y="2582975"/>
            <a:ext cx="6419700" cy="636600"/>
          </a:xfrm>
          <a:prstGeom prst="rtTriangl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3"/>
          <p:cNvSpPr txBox="1"/>
          <p:nvPr/>
        </p:nvSpPr>
        <p:spPr>
          <a:xfrm>
            <a:off x="786175" y="1104400"/>
            <a:ext cx="124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00"/>
                </a:solidFill>
                <a:latin typeface="Consolas"/>
                <a:ea typeface="Consolas"/>
                <a:cs typeface="Consolas"/>
                <a:sym typeface="Consolas"/>
              </a:rPr>
              <a:t>.about</a:t>
            </a:r>
            <a:endParaRPr sz="2200">
              <a:solidFill>
                <a:srgbClr val="FFFF00"/>
              </a:solidFill>
              <a:latin typeface="Consolas"/>
              <a:ea typeface="Consolas"/>
              <a:cs typeface="Consolas"/>
              <a:sym typeface="Consolas"/>
            </a:endParaRPr>
          </a:p>
        </p:txBody>
      </p:sp>
      <p:sp>
        <p:nvSpPr>
          <p:cNvPr id="803" name="Google Shape;803;p93"/>
          <p:cNvSpPr txBox="1"/>
          <p:nvPr/>
        </p:nvSpPr>
        <p:spPr>
          <a:xfrm>
            <a:off x="786175" y="2544212"/>
            <a:ext cx="238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00FF00"/>
                </a:solidFill>
                <a:latin typeface="Consolas"/>
                <a:ea typeface="Consolas"/>
                <a:cs typeface="Consolas"/>
                <a:sym typeface="Consolas"/>
              </a:rPr>
              <a:t>.about::after</a:t>
            </a:r>
            <a:endParaRPr sz="2200">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07" name="Shape 807"/>
        <p:cNvGrpSpPr/>
        <p:nvPr/>
      </p:nvGrpSpPr>
      <p:grpSpPr>
        <a:xfrm>
          <a:off x="0" y="0"/>
          <a:ext cx="0" cy="0"/>
          <a:chOff x="0" y="0"/>
          <a:chExt cx="0" cy="0"/>
        </a:xfrm>
      </p:grpSpPr>
      <p:pic>
        <p:nvPicPr>
          <p:cNvPr id="808" name="Google Shape;808;p9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09" name="Google Shape;809;p94"/>
          <p:cNvSpPr txBox="1"/>
          <p:nvPr>
            <p:ph type="ctrTitle"/>
          </p:nvPr>
        </p:nvSpPr>
        <p:spPr>
          <a:xfrm>
            <a:off x="779100" y="4507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style.css</a:t>
            </a:r>
            <a:endParaRPr sz="8000"/>
          </a:p>
        </p:txBody>
      </p:sp>
      <p:sp>
        <p:nvSpPr>
          <p:cNvPr id="810" name="Google Shape;810;p94"/>
          <p:cNvSpPr/>
          <p:nvPr/>
        </p:nvSpPr>
        <p:spPr>
          <a:xfrm>
            <a:off x="783225" y="1862500"/>
            <a:ext cx="5281500" cy="32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4"/>
          <p:cNvSpPr txBox="1"/>
          <p:nvPr/>
        </p:nvSpPr>
        <p:spPr>
          <a:xfrm>
            <a:off x="1049700" y="2044097"/>
            <a:ext cx="4874700" cy="31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15" name="Shape 815"/>
        <p:cNvGrpSpPr/>
        <p:nvPr/>
      </p:nvGrpSpPr>
      <p:grpSpPr>
        <a:xfrm>
          <a:off x="0" y="0"/>
          <a:ext cx="0" cy="0"/>
          <a:chOff x="0" y="0"/>
          <a:chExt cx="0" cy="0"/>
        </a:xfrm>
      </p:grpSpPr>
      <p:pic>
        <p:nvPicPr>
          <p:cNvPr id="816" name="Google Shape;816;p9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17" name="Google Shape;817;p95"/>
          <p:cNvSpPr txBox="1"/>
          <p:nvPr>
            <p:ph type="ctrTitle"/>
          </p:nvPr>
        </p:nvSpPr>
        <p:spPr>
          <a:xfrm>
            <a:off x="779100" y="4507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style.css</a:t>
            </a:r>
            <a:endParaRPr sz="8000"/>
          </a:p>
        </p:txBody>
      </p:sp>
      <p:sp>
        <p:nvSpPr>
          <p:cNvPr id="818" name="Google Shape;818;p95"/>
          <p:cNvSpPr/>
          <p:nvPr/>
        </p:nvSpPr>
        <p:spPr>
          <a:xfrm>
            <a:off x="783225" y="1862500"/>
            <a:ext cx="5281500" cy="32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5"/>
          <p:cNvSpPr txBox="1"/>
          <p:nvPr/>
        </p:nvSpPr>
        <p:spPr>
          <a:xfrm>
            <a:off x="1049700" y="2044097"/>
            <a:ext cx="48747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823" name="Shape 823"/>
        <p:cNvGrpSpPr/>
        <p:nvPr/>
      </p:nvGrpSpPr>
      <p:grpSpPr>
        <a:xfrm>
          <a:off x="0" y="0"/>
          <a:ext cx="0" cy="0"/>
          <a:chOff x="0" y="0"/>
          <a:chExt cx="0" cy="0"/>
        </a:xfrm>
      </p:grpSpPr>
      <p:sp>
        <p:nvSpPr>
          <p:cNvPr id="824" name="Google Shape;824;p9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825" name="Google Shape;825;p96"/>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6"/>
          <p:cNvSpPr txBox="1"/>
          <p:nvPr/>
        </p:nvSpPr>
        <p:spPr>
          <a:xfrm>
            <a:off x="1049700" y="2300775"/>
            <a:ext cx="4874700" cy="16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--img-width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827" name="Google Shape;827;p96"/>
          <p:cNvGrpSpPr/>
          <p:nvPr/>
        </p:nvGrpSpPr>
        <p:grpSpPr>
          <a:xfrm>
            <a:off x="6288171" y="1195994"/>
            <a:ext cx="2714848" cy="3653541"/>
            <a:chOff x="6092896" y="1233444"/>
            <a:chExt cx="2714848" cy="3653541"/>
          </a:xfrm>
        </p:grpSpPr>
        <p:pic>
          <p:nvPicPr>
            <p:cNvPr id="828" name="Google Shape;828;p96"/>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829" name="Google Shape;829;p96"/>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833" name="Shape 833"/>
        <p:cNvGrpSpPr/>
        <p:nvPr/>
      </p:nvGrpSpPr>
      <p:grpSpPr>
        <a:xfrm>
          <a:off x="0" y="0"/>
          <a:ext cx="0" cy="0"/>
          <a:chOff x="0" y="0"/>
          <a:chExt cx="0" cy="0"/>
        </a:xfrm>
      </p:grpSpPr>
      <p:sp>
        <p:nvSpPr>
          <p:cNvPr id="834" name="Google Shape;834;p9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835" name="Google Shape;835;p97"/>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7"/>
          <p:cNvSpPr txBox="1"/>
          <p:nvPr/>
        </p:nvSpPr>
        <p:spPr>
          <a:xfrm>
            <a:off x="1049700" y="2300775"/>
            <a:ext cx="48747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font-size</a:t>
            </a:r>
            <a:r>
              <a:rPr lang="en" sz="1050">
                <a:solidFill>
                  <a:srgbClr val="1A1A1A"/>
                </a:solidFill>
                <a:highlight>
                  <a:srgbClr val="FFFF00"/>
                </a:highlight>
                <a:latin typeface="Consolas"/>
                <a:ea typeface="Consolas"/>
                <a:cs typeface="Consolas"/>
                <a:sym typeface="Consolas"/>
              </a:rPr>
              <a:t>: clamp(</a:t>
            </a:r>
            <a:r>
              <a:rPr lang="en" sz="1050">
                <a:solidFill>
                  <a:srgbClr val="398BC9"/>
                </a:solidFill>
                <a:highlight>
                  <a:srgbClr val="FFFF00"/>
                </a:highlight>
                <a:latin typeface="Consolas"/>
                <a:ea typeface="Consolas"/>
                <a:cs typeface="Consolas"/>
                <a:sym typeface="Consolas"/>
              </a:rPr>
              <a:t>3</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5</a:t>
            </a:r>
            <a:r>
              <a:rPr lang="en" sz="1050">
                <a:solidFill>
                  <a:srgbClr val="7B1FA2"/>
                </a:solidFill>
                <a:highlight>
                  <a:srgbClr val="FFFF00"/>
                </a:highlight>
                <a:latin typeface="Consolas"/>
                <a:ea typeface="Consolas"/>
                <a:cs typeface="Consolas"/>
                <a:sym typeface="Consolas"/>
              </a:rPr>
              <a:t>vw</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200</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837" name="Google Shape;837;p97"/>
          <p:cNvGrpSpPr/>
          <p:nvPr/>
        </p:nvGrpSpPr>
        <p:grpSpPr>
          <a:xfrm>
            <a:off x="6288171" y="1195994"/>
            <a:ext cx="2714848" cy="3653541"/>
            <a:chOff x="6092896" y="1233444"/>
            <a:chExt cx="2714848" cy="3653541"/>
          </a:xfrm>
        </p:grpSpPr>
        <p:pic>
          <p:nvPicPr>
            <p:cNvPr id="838" name="Google Shape;838;p97"/>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839" name="Google Shape;839;p97"/>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3" name="Shape 843"/>
        <p:cNvGrpSpPr/>
        <p:nvPr/>
      </p:nvGrpSpPr>
      <p:grpSpPr>
        <a:xfrm>
          <a:off x="0" y="0"/>
          <a:ext cx="0" cy="0"/>
          <a:chOff x="0" y="0"/>
          <a:chExt cx="0" cy="0"/>
        </a:xfrm>
      </p:grpSpPr>
      <p:sp>
        <p:nvSpPr>
          <p:cNvPr id="844" name="Google Shape;844;p98"/>
          <p:cNvSpPr txBox="1"/>
          <p:nvPr>
            <p:ph type="title"/>
          </p:nvPr>
        </p:nvSpPr>
        <p:spPr>
          <a:xfrm>
            <a:off x="2293950" y="1881750"/>
            <a:ext cx="4556100" cy="138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
                <a:solidFill>
                  <a:schemeClr val="accent5"/>
                </a:solidFill>
              </a:rPr>
              <a:t>Want big impact?</a:t>
            </a:r>
            <a:endParaRPr b="0">
              <a:solidFill>
                <a:schemeClr val="accent5"/>
              </a:solidFill>
            </a:endParaRPr>
          </a:p>
          <a:p>
            <a:pPr indent="0" lvl="0" marL="0" rtl="0" algn="ctr">
              <a:spcBef>
                <a:spcPts val="0"/>
              </a:spcBef>
              <a:spcAft>
                <a:spcPts val="0"/>
              </a:spcAft>
              <a:buNone/>
            </a:pPr>
            <a:r>
              <a:rPr lang="en">
                <a:solidFill>
                  <a:schemeClr val="accent5"/>
                </a:solidFill>
              </a:rPr>
              <a:t>Use big image.</a:t>
            </a:r>
            <a:endParaRPr>
              <a:solidFill>
                <a:schemeClr val="accent5"/>
              </a:solidFill>
            </a:endParaRPr>
          </a:p>
        </p:txBody>
      </p:sp>
      <p:sp>
        <p:nvSpPr>
          <p:cNvPr id="845" name="Google Shape;845;p9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46" name="Google Shape;846;p98"/>
          <p:cNvPicPr preferRelativeResize="0"/>
          <p:nvPr/>
        </p:nvPicPr>
        <p:blipFill>
          <a:blip r:embed="rId4">
            <a:alphaModFix/>
          </a:blip>
          <a:stretch>
            <a:fillRect/>
          </a:stretch>
        </p:blipFill>
        <p:spPr>
          <a:xfrm>
            <a:off x="0" y="3175"/>
            <a:ext cx="9144000" cy="5137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50" name="Shape 850"/>
        <p:cNvGrpSpPr/>
        <p:nvPr/>
      </p:nvGrpSpPr>
      <p:grpSpPr>
        <a:xfrm>
          <a:off x="0" y="0"/>
          <a:ext cx="0" cy="0"/>
          <a:chOff x="0" y="0"/>
          <a:chExt cx="0" cy="0"/>
        </a:xfrm>
      </p:grpSpPr>
      <p:sp>
        <p:nvSpPr>
          <p:cNvPr id="851" name="Google Shape;851;p9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favicon</a:t>
            </a:r>
            <a:endParaRPr/>
          </a:p>
          <a:p>
            <a:pPr indent="0" lvl="0" marL="0" rtl="0" algn="l">
              <a:spcBef>
                <a:spcPts val="0"/>
              </a:spcBef>
              <a:spcAft>
                <a:spcPts val="0"/>
              </a:spcAft>
              <a:buNone/>
            </a:pPr>
            <a:r>
              <a:t/>
            </a:r>
            <a:endParaRPr sz="5000"/>
          </a:p>
        </p:txBody>
      </p:sp>
      <p:sp>
        <p:nvSpPr>
          <p:cNvPr id="852" name="Google Shape;852;p99"/>
          <p:cNvSpPr txBox="1"/>
          <p:nvPr/>
        </p:nvSpPr>
        <p:spPr>
          <a:xfrm>
            <a:off x="795525" y="2246225"/>
            <a:ext cx="5391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A tiny icon included along with a website, which is displayed in places like the browser's address bar, page tabs and bookmarks menu.</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Usually, a favicon is 16 x 16 pixels in size and stored in the GIF, PNG, or ICO file format.</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solidFill>
                <a:schemeClr val="lt1"/>
              </a:solidFill>
              <a:latin typeface="IBM Plex Sans Condensed"/>
              <a:ea typeface="IBM Plex Sans Condensed"/>
              <a:cs typeface="IBM Plex Sans Condensed"/>
              <a:sym typeface="IBM Plex Sans Condensed"/>
            </a:endParaRPr>
          </a:p>
        </p:txBody>
      </p:sp>
      <p:pic>
        <p:nvPicPr>
          <p:cNvPr id="853" name="Google Shape;853;p9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98" name="Shape 98"/>
        <p:cNvGrpSpPr/>
        <p:nvPr/>
      </p:nvGrpSpPr>
      <p:grpSpPr>
        <a:xfrm>
          <a:off x="0" y="0"/>
          <a:ext cx="0" cy="0"/>
          <a:chOff x="0" y="0"/>
          <a:chExt cx="0" cy="0"/>
        </a:xfrm>
      </p:grpSpPr>
      <p:sp>
        <p:nvSpPr>
          <p:cNvPr id="99" name="Google Shape;99;p1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100" name="Google Shape;100;p19"/>
          <p:cNvSpPr txBox="1"/>
          <p:nvPr>
            <p:ph idx="4294967295" type="subTitle"/>
          </p:nvPr>
        </p:nvSpPr>
        <p:spPr>
          <a:xfrm>
            <a:off x="779100" y="2154950"/>
            <a:ext cx="5524500" cy="14712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AutoNum type="arabicPeriod"/>
            </a:pPr>
            <a:r>
              <a:rPr lang="en"/>
              <a:t>In VSCode create a new file</a:t>
            </a:r>
            <a:endParaRPr/>
          </a:p>
          <a:p>
            <a:pPr indent="-381000" lvl="0" marL="457200" rtl="0" algn="l">
              <a:spcBef>
                <a:spcPts val="0"/>
              </a:spcBef>
              <a:spcAft>
                <a:spcPts val="0"/>
              </a:spcAft>
              <a:buSzPts val="2400"/>
              <a:buAutoNum type="arabicPeriod"/>
            </a:pPr>
            <a:r>
              <a:rPr lang="en"/>
              <a:t>Save the file in the same place as your index.html, called </a:t>
            </a:r>
            <a:r>
              <a:rPr b="1" lang="en"/>
              <a:t>style</a:t>
            </a:r>
            <a:r>
              <a:rPr b="1" lang="en"/>
              <a:t>.css</a:t>
            </a:r>
            <a:endParaRPr b="1"/>
          </a:p>
        </p:txBody>
      </p:sp>
      <p:pic>
        <p:nvPicPr>
          <p:cNvPr id="101" name="Google Shape;101;p19"/>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57" name="Shape 857"/>
        <p:cNvGrpSpPr/>
        <p:nvPr/>
      </p:nvGrpSpPr>
      <p:grpSpPr>
        <a:xfrm>
          <a:off x="0" y="0"/>
          <a:ext cx="0" cy="0"/>
          <a:chOff x="0" y="0"/>
          <a:chExt cx="0" cy="0"/>
        </a:xfrm>
      </p:grpSpPr>
      <p:sp>
        <p:nvSpPr>
          <p:cNvPr id="858" name="Google Shape;858;p100"/>
          <p:cNvSpPr txBox="1"/>
          <p:nvPr>
            <p:ph type="ctrTitle"/>
          </p:nvPr>
        </p:nvSpPr>
        <p:spPr>
          <a:xfrm>
            <a:off x="779100" y="984950"/>
            <a:ext cx="6957300" cy="99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859" name="Google Shape;859;p100"/>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860" name="Google Shape;860;p100"/>
          <p:cNvSpPr/>
          <p:nvPr/>
        </p:nvSpPr>
        <p:spPr>
          <a:xfrm>
            <a:off x="783225" y="3644200"/>
            <a:ext cx="5281500" cy="74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00"/>
          <p:cNvSpPr txBox="1"/>
          <p:nvPr/>
        </p:nvSpPr>
        <p:spPr>
          <a:xfrm>
            <a:off x="1049700" y="3824775"/>
            <a:ext cx="48747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&lt;link</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rel</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"icon"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"favicon.ico"</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type</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"image/x-icon"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
        <p:nvSpPr>
          <p:cNvPr id="862" name="Google Shape;862;p100"/>
          <p:cNvSpPr txBox="1"/>
          <p:nvPr/>
        </p:nvSpPr>
        <p:spPr>
          <a:xfrm>
            <a:off x="791550" y="1731475"/>
            <a:ext cx="5391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1A1A1A"/>
                </a:solidFill>
                <a:latin typeface="IBM Plex Sans Condensed"/>
                <a:ea typeface="IBM Plex Sans Condensed"/>
                <a:cs typeface="IBM Plex Sans Condensed"/>
                <a:sym typeface="IBM Plex Sans Condensed"/>
              </a:rPr>
              <a:t>Convert your png to an ico file: </a:t>
            </a:r>
            <a:r>
              <a:rPr lang="en" sz="2200" u="sng">
                <a:solidFill>
                  <a:schemeClr val="accent3"/>
                </a:solidFill>
                <a:latin typeface="IBM Plex Sans Condensed"/>
                <a:ea typeface="IBM Plex Sans Condensed"/>
                <a:cs typeface="IBM Plex Sans Condensed"/>
                <a:sym typeface="IBM Plex Sans Condensed"/>
                <a:hlinkClick r:id="rId4">
                  <a:extLst>
                    <a:ext uri="{A12FA001-AC4F-418D-AE19-62706E023703}">
                      <ahyp:hlinkClr val="tx"/>
                    </a:ext>
                  </a:extLst>
                </a:hlinkClick>
              </a:rPr>
              <a:t>https://cloudconvert.com/png-to-ico</a:t>
            </a:r>
            <a:endParaRPr sz="2200" u="sng">
              <a:solidFill>
                <a:schemeClr val="accent3"/>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2200">
              <a:solidFill>
                <a:srgbClr val="1A1A1A"/>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2200">
              <a:solidFill>
                <a:srgbClr val="1A1A1A"/>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 sz="2200">
                <a:solidFill>
                  <a:srgbClr val="1A1A1A"/>
                </a:solidFill>
                <a:latin typeface="IBM Plex Sans Condensed"/>
                <a:ea typeface="IBM Plex Sans Condensed"/>
                <a:cs typeface="IBM Plex Sans Condensed"/>
                <a:sym typeface="IBM Plex Sans Condensed"/>
              </a:rPr>
              <a:t>Link it with:</a:t>
            </a:r>
            <a:endParaRPr sz="2200">
              <a:solidFill>
                <a:srgbClr val="1A1A1A"/>
              </a:solidFill>
              <a:latin typeface="IBM Plex Sans Condensed"/>
              <a:ea typeface="IBM Plex Sans Condensed"/>
              <a:cs typeface="IBM Plex Sans Condensed"/>
              <a:sym typeface="IBM Plex Sans Condense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10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68" name="Google Shape;868;p101"/>
          <p:cNvSpPr txBox="1"/>
          <p:nvPr>
            <p:ph type="ctrTitle"/>
          </p:nvPr>
        </p:nvSpPr>
        <p:spPr>
          <a:xfrm>
            <a:off x="779100" y="927947"/>
            <a:ext cx="4960500" cy="12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Hosting</a:t>
            </a:r>
            <a:endParaRPr sz="8000"/>
          </a:p>
        </p:txBody>
      </p:sp>
      <p:sp>
        <p:nvSpPr>
          <p:cNvPr id="869" name="Google Shape;869;p101"/>
          <p:cNvSpPr txBox="1"/>
          <p:nvPr>
            <p:ph idx="1" type="subTitle"/>
          </p:nvPr>
        </p:nvSpPr>
        <p:spPr>
          <a:xfrm>
            <a:off x="779100" y="2330500"/>
            <a:ext cx="5744400" cy="198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Glitch - https://glitch.com/</a:t>
            </a:r>
            <a:endParaRPr/>
          </a:p>
          <a:p>
            <a:pPr indent="0" lvl="0" marL="0" rtl="0" algn="l">
              <a:spcBef>
                <a:spcPts val="800"/>
              </a:spcBef>
              <a:spcAft>
                <a:spcPts val="0"/>
              </a:spcAft>
              <a:buNone/>
            </a:pPr>
            <a:r>
              <a:rPr lang="en"/>
              <a:t>Github pages - https://pages.github.com/</a:t>
            </a:r>
            <a:endParaRPr/>
          </a:p>
          <a:p>
            <a:pPr indent="0" lvl="0" marL="0" rtl="0" algn="l">
              <a:spcBef>
                <a:spcPts val="800"/>
              </a:spcBef>
              <a:spcAft>
                <a:spcPts val="800"/>
              </a:spcAft>
              <a:buNone/>
            </a:pPr>
            <a:r>
              <a:rPr lang="en"/>
              <a:t>Heroku- https://www.heroku.com/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2"/>
          <p:cNvSpPr/>
          <p:nvPr/>
        </p:nvSpPr>
        <p:spPr>
          <a:xfrm>
            <a:off x="5298479" y="2425636"/>
            <a:ext cx="263619" cy="25171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102"/>
          <p:cNvGrpSpPr/>
          <p:nvPr/>
        </p:nvGrpSpPr>
        <p:grpSpPr>
          <a:xfrm>
            <a:off x="4971612" y="1011933"/>
            <a:ext cx="1129443" cy="1129717"/>
            <a:chOff x="6654650" y="3665275"/>
            <a:chExt cx="409100" cy="409125"/>
          </a:xfrm>
        </p:grpSpPr>
        <p:sp>
          <p:nvSpPr>
            <p:cNvPr id="876" name="Google Shape;876;p10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102"/>
          <p:cNvGrpSpPr/>
          <p:nvPr/>
        </p:nvGrpSpPr>
        <p:grpSpPr>
          <a:xfrm rot="1056946">
            <a:off x="3883082" y="1900347"/>
            <a:ext cx="746176" cy="746276"/>
            <a:chOff x="570875" y="4322250"/>
            <a:chExt cx="443300" cy="443325"/>
          </a:xfrm>
        </p:grpSpPr>
        <p:sp>
          <p:nvSpPr>
            <p:cNvPr id="879" name="Google Shape;879;p10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102"/>
          <p:cNvSpPr/>
          <p:nvPr/>
        </p:nvSpPr>
        <p:spPr>
          <a:xfrm rot="2466643">
            <a:off x="3966548" y="1231010"/>
            <a:ext cx="366269" cy="3497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2"/>
          <p:cNvSpPr/>
          <p:nvPr/>
        </p:nvSpPr>
        <p:spPr>
          <a:xfrm rot="-1608918">
            <a:off x="4502204" y="1451088"/>
            <a:ext cx="263609" cy="25170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2"/>
          <p:cNvSpPr/>
          <p:nvPr/>
        </p:nvSpPr>
        <p:spPr>
          <a:xfrm rot="2926240">
            <a:off x="5901539" y="2039291"/>
            <a:ext cx="197436" cy="1885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02"/>
          <p:cNvSpPr/>
          <p:nvPr/>
        </p:nvSpPr>
        <p:spPr>
          <a:xfrm rot="-1608959">
            <a:off x="5278979" y="387784"/>
            <a:ext cx="177833" cy="16980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102"/>
          <p:cNvGrpSpPr/>
          <p:nvPr/>
        </p:nvGrpSpPr>
        <p:grpSpPr>
          <a:xfrm>
            <a:off x="5864296" y="1233444"/>
            <a:ext cx="2714848" cy="3653541"/>
            <a:chOff x="5503615" y="983605"/>
            <a:chExt cx="3588221" cy="4828894"/>
          </a:xfrm>
        </p:grpSpPr>
        <p:pic>
          <p:nvPicPr>
            <p:cNvPr id="888" name="Google Shape;888;p102"/>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889" name="Google Shape;889;p102"/>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890" name="Google Shape;890;p102"/>
          <p:cNvSpPr txBox="1"/>
          <p:nvPr>
            <p:ph idx="4294967295" type="ctrTitle"/>
          </p:nvPr>
        </p:nvSpPr>
        <p:spPr>
          <a:xfrm>
            <a:off x="855300" y="1119150"/>
            <a:ext cx="3411600" cy="20016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8600"/>
              <a:t>You </a:t>
            </a:r>
            <a:endParaRPr sz="8600"/>
          </a:p>
          <a:p>
            <a:pPr indent="0" lvl="0" marL="0" rtl="0" algn="l">
              <a:lnSpc>
                <a:spcPct val="80000"/>
              </a:lnSpc>
              <a:spcBef>
                <a:spcPts val="0"/>
              </a:spcBef>
              <a:spcAft>
                <a:spcPts val="0"/>
              </a:spcAft>
              <a:buNone/>
            </a:pPr>
            <a:r>
              <a:rPr lang="en" sz="8600"/>
              <a:t>did it!</a:t>
            </a:r>
            <a:endParaRPr sz="8600"/>
          </a:p>
        </p:txBody>
      </p:sp>
      <p:sp>
        <p:nvSpPr>
          <p:cNvPr id="891" name="Google Shape;891;p102"/>
          <p:cNvSpPr txBox="1"/>
          <p:nvPr>
            <p:ph idx="4294967295" type="subTitle"/>
          </p:nvPr>
        </p:nvSpPr>
        <p:spPr>
          <a:xfrm>
            <a:off x="855300" y="3408150"/>
            <a:ext cx="3411600" cy="1073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solidFill>
                  <a:schemeClr val="accent1"/>
                </a:solidFill>
              </a:rPr>
              <a:t>Well done! That was a lot to learn in a small space of time!</a:t>
            </a:r>
            <a:endParaRPr sz="2000">
              <a:solidFill>
                <a:schemeClr val="accent1"/>
              </a:solidFill>
            </a:endParaRPr>
          </a:p>
        </p:txBody>
      </p:sp>
      <p:sp>
        <p:nvSpPr>
          <p:cNvPr id="892" name="Google Shape;892;p10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03"/>
          <p:cNvPicPr preferRelativeResize="0"/>
          <p:nvPr/>
        </p:nvPicPr>
        <p:blipFill rotWithShape="1">
          <a:blip r:embed="rId3">
            <a:alphaModFix/>
          </a:blip>
          <a:srcRect b="36321" l="7547" r="7547" t="0"/>
          <a:stretch/>
        </p:blipFill>
        <p:spPr>
          <a:xfrm>
            <a:off x="736425" y="946225"/>
            <a:ext cx="2509800" cy="2509800"/>
          </a:xfrm>
          <a:prstGeom prst="ellipse">
            <a:avLst/>
          </a:prstGeom>
          <a:noFill/>
          <a:ln>
            <a:noFill/>
          </a:ln>
        </p:spPr>
      </p:pic>
      <p:sp>
        <p:nvSpPr>
          <p:cNvPr id="898" name="Google Shape;898;p103"/>
          <p:cNvSpPr txBox="1"/>
          <p:nvPr>
            <p:ph idx="4294967295" type="subTitle"/>
          </p:nvPr>
        </p:nvSpPr>
        <p:spPr>
          <a:xfrm>
            <a:off x="2304750" y="3671003"/>
            <a:ext cx="4534500" cy="11556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800">
                <a:solidFill>
                  <a:schemeClr val="accent1"/>
                </a:solidFill>
              </a:rPr>
              <a:t>I’d love to see what you made!</a:t>
            </a:r>
            <a:endParaRPr b="1" sz="1800">
              <a:solidFill>
                <a:schemeClr val="accent1"/>
              </a:solidFill>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accent1"/>
                </a:solidFill>
              </a:rPr>
              <a:t>You can show it to me @thisisjofrank</a:t>
            </a:r>
            <a:br>
              <a:rPr b="1" lang="en" sz="1800">
                <a:solidFill>
                  <a:schemeClr val="accent1"/>
                </a:solidFill>
              </a:rPr>
            </a:br>
            <a:r>
              <a:rPr b="1" lang="en" sz="1800">
                <a:solidFill>
                  <a:schemeClr val="accent1"/>
                </a:solidFill>
              </a:rPr>
              <a:t>Or Jo Franchetti on linkedin!</a:t>
            </a:r>
            <a:br>
              <a:rPr b="1" lang="en" sz="1800">
                <a:solidFill>
                  <a:schemeClr val="accent1"/>
                </a:solidFill>
              </a:rPr>
            </a:br>
            <a:endParaRPr b="1" sz="1800">
              <a:solidFill>
                <a:schemeClr val="accent1"/>
              </a:solidFill>
            </a:endParaRPr>
          </a:p>
        </p:txBody>
      </p:sp>
      <p:sp>
        <p:nvSpPr>
          <p:cNvPr id="899" name="Google Shape;899;p10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00" name="Google Shape;900;p103"/>
          <p:cNvGrpSpPr/>
          <p:nvPr/>
        </p:nvGrpSpPr>
        <p:grpSpPr>
          <a:xfrm>
            <a:off x="6505040" y="1699855"/>
            <a:ext cx="3588220" cy="3490443"/>
            <a:chOff x="5826900" y="1367600"/>
            <a:chExt cx="3881675" cy="3775901"/>
          </a:xfrm>
        </p:grpSpPr>
        <p:pic>
          <p:nvPicPr>
            <p:cNvPr id="901" name="Google Shape;901;p103"/>
            <p:cNvPicPr preferRelativeResize="0"/>
            <p:nvPr/>
          </p:nvPicPr>
          <p:blipFill rotWithShape="1">
            <a:blip r:embed="rId4">
              <a:alphaModFix/>
            </a:blip>
            <a:srcRect b="27714" l="0" r="0" t="0"/>
            <a:stretch/>
          </p:blipFill>
          <p:spPr>
            <a:xfrm>
              <a:off x="5826900" y="1367600"/>
              <a:ext cx="3881675" cy="3775901"/>
            </a:xfrm>
            <a:prstGeom prst="rect">
              <a:avLst/>
            </a:prstGeom>
            <a:noFill/>
            <a:ln>
              <a:noFill/>
            </a:ln>
          </p:spPr>
        </p:pic>
        <p:pic>
          <p:nvPicPr>
            <p:cNvPr id="902" name="Google Shape;902;p103"/>
            <p:cNvPicPr preferRelativeResize="0"/>
            <p:nvPr/>
          </p:nvPicPr>
          <p:blipFill>
            <a:blip r:embed="rId5">
              <a:alphaModFix/>
            </a:blip>
            <a:stretch>
              <a:fillRect/>
            </a:stretch>
          </p:blipFill>
          <p:spPr>
            <a:xfrm>
              <a:off x="7561147" y="2238285"/>
              <a:ext cx="349350" cy="239775"/>
            </a:xfrm>
            <a:prstGeom prst="rect">
              <a:avLst/>
            </a:prstGeom>
            <a:noFill/>
            <a:ln>
              <a:noFill/>
            </a:ln>
          </p:spPr>
        </p:pic>
      </p:grpSp>
      <p:sp>
        <p:nvSpPr>
          <p:cNvPr id="903" name="Google Shape;903;p103"/>
          <p:cNvSpPr txBox="1"/>
          <p:nvPr>
            <p:ph idx="4294967295" type="ctrTitle"/>
          </p:nvPr>
        </p:nvSpPr>
        <p:spPr>
          <a:xfrm>
            <a:off x="779100" y="2498525"/>
            <a:ext cx="8364900" cy="1285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8100">
                <a:solidFill>
                  <a:schemeClr val="lt2"/>
                </a:solidFill>
              </a:rPr>
              <a:t>Show it to me!</a:t>
            </a:r>
            <a:endParaRPr sz="96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